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3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7.xml" ContentType="application/vnd.openxmlformats-officedocument.presentationml.slide+xml"/>
  <Override PartName="/ppt/slides/slide36.xml" ContentType="application/vnd.openxmlformats-officedocument.presentationml.slide+xml"/>
  <Override PartName="/ppt/slides/slide19.xml" ContentType="application/vnd.openxmlformats-officedocument.presentationml.slide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slide16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35.xml" ContentType="application/vnd.openxmlformats-officedocument.presentationml.slide+xml"/>
  <Override PartName="/ppt/slides/slide34.xml" ContentType="application/vnd.openxmlformats-officedocument.presentationml.slide+xml"/>
  <Override PartName="/ppt/slides/slide3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22.xml" ContentType="application/vnd.openxmlformats-officedocument.presentationml.slide+xml"/>
  <Override PartName="/ppt/slides/slide13.xml" ContentType="application/vnd.openxmlformats-officedocument.presentationml.slide+xml"/>
  <Override PartName="/ppt/slides/slide11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slide12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6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9"/>
  </p:notesMasterIdLst>
  <p:sldIdLst>
    <p:sldId id="256" r:id="rId2"/>
    <p:sldId id="332" r:id="rId3"/>
    <p:sldId id="309" r:id="rId4"/>
    <p:sldId id="334" r:id="rId5"/>
    <p:sldId id="286" r:id="rId6"/>
    <p:sldId id="302" r:id="rId7"/>
    <p:sldId id="293" r:id="rId8"/>
    <p:sldId id="287" r:id="rId9"/>
    <p:sldId id="292" r:id="rId10"/>
    <p:sldId id="295" r:id="rId11"/>
    <p:sldId id="331" r:id="rId12"/>
    <p:sldId id="296" r:id="rId13"/>
    <p:sldId id="304" r:id="rId14"/>
    <p:sldId id="300" r:id="rId15"/>
    <p:sldId id="299" r:id="rId16"/>
    <p:sldId id="305" r:id="rId17"/>
    <p:sldId id="306" r:id="rId18"/>
    <p:sldId id="307" r:id="rId19"/>
    <p:sldId id="308" r:id="rId20"/>
    <p:sldId id="311" r:id="rId21"/>
    <p:sldId id="313" r:id="rId22"/>
    <p:sldId id="316" r:id="rId23"/>
    <p:sldId id="319" r:id="rId24"/>
    <p:sldId id="320" r:id="rId25"/>
    <p:sldId id="318" r:id="rId26"/>
    <p:sldId id="321" r:id="rId27"/>
    <p:sldId id="338" r:id="rId28"/>
    <p:sldId id="322" r:id="rId29"/>
    <p:sldId id="323" r:id="rId30"/>
    <p:sldId id="324" r:id="rId31"/>
    <p:sldId id="325" r:id="rId32"/>
    <p:sldId id="317" r:id="rId33"/>
    <p:sldId id="328" r:id="rId34"/>
    <p:sldId id="329" r:id="rId35"/>
    <p:sldId id="330" r:id="rId36"/>
    <p:sldId id="335" r:id="rId37"/>
    <p:sldId id="336" r:id="rId38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CC"/>
    <a:srgbClr val="66FFCC"/>
    <a:srgbClr val="97E1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1637" y="-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45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customXml" Target="../customXml/item3.xml"/><Relationship Id="rId20" Type="http://schemas.openxmlformats.org/officeDocument/2006/relationships/slide" Target="slides/slide19.xml"/><Relationship Id="rId41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71588E-7828-4747-9BE7-DA67495C4676}" type="datetimeFigureOut">
              <a:rPr lang="pl-PL" smtClean="0"/>
              <a:t>24.02.2025</a:t>
            </a:fld>
            <a:endParaRPr lang="pl-PL" dirty="0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 dirty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83ADCB-3C8D-4ED4-AAD6-8AFC7965B366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279731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83ADCB-3C8D-4ED4-AAD6-8AFC7965B366}" type="slidenum">
              <a:rPr lang="pl-PL" smtClean="0"/>
              <a:t>12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730178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rostokąt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Prostokąt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Prostokąt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Prostokąt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Prostokąt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odtytuł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28" name="Symbol zastępczy daty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497BC-EF81-442C-B721-47D934D3C702}" type="datetimeFigureOut">
              <a:rPr lang="pl-PL" smtClean="0"/>
              <a:t>24.02.2025</a:t>
            </a:fld>
            <a:endParaRPr lang="pl-PL" dirty="0"/>
          </a:p>
        </p:txBody>
      </p:sp>
      <p:sp>
        <p:nvSpPr>
          <p:cNvPr id="17" name="Symbol zastępczy stopki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Łącznik prostoliniowy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rostokąt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ipsa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Elipsa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ymbol zastępczy numeru slajd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0F70AFC-6010-4C93-A326-32063D9447A0}" type="slidenum">
              <a:rPr lang="pl-PL" smtClean="0"/>
              <a:t>‹#›</a:t>
            </a:fld>
            <a:endParaRPr lang="pl-PL" dirty="0"/>
          </a:p>
        </p:txBody>
      </p:sp>
      <p:sp>
        <p:nvSpPr>
          <p:cNvPr id="8" name="Tytuł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497BC-EF81-442C-B721-47D934D3C702}" type="datetimeFigureOut">
              <a:rPr lang="pl-PL" smtClean="0"/>
              <a:t>24.02.2025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0AFC-6010-4C93-A326-32063D9447A0}" type="slidenum">
              <a:rPr lang="pl-PL" smtClean="0"/>
              <a:t>‹#›</a:t>
            </a:fld>
            <a:endParaRPr lang="pl-PL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Prostokąt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rostokąt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rostokąt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Prostokąt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Prostokąt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Łącznik prostoliniowy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Elipsa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Elipsa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C0F70AFC-6010-4C93-A326-32063D9447A0}" type="slidenum">
              <a:rPr lang="pl-PL" smtClean="0"/>
              <a:t>‹#›</a:t>
            </a:fld>
            <a:endParaRPr lang="pl-PL" dirty="0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497BC-EF81-442C-B721-47D934D3C702}" type="datetimeFigureOut">
              <a:rPr lang="pl-PL" smtClean="0"/>
              <a:t>24.02.2025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497BC-EF81-442C-B721-47D934D3C702}" type="datetimeFigureOut">
              <a:rPr lang="pl-PL" smtClean="0"/>
              <a:t>24.02.2025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C0F70AFC-6010-4C93-A326-32063D9447A0}" type="slidenum">
              <a:rPr lang="pl-PL" smtClean="0"/>
              <a:t>‹#›</a:t>
            </a:fld>
            <a:endParaRPr lang="pl-PL" dirty="0"/>
          </a:p>
        </p:txBody>
      </p:sp>
      <p:sp>
        <p:nvSpPr>
          <p:cNvPr id="8" name="Symbol zastępczy zawartości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rostokąt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Prostokąt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Prostokąt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Prostokąt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Prostokąt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Prostokąt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13" name="Prostokąt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Prostokąt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497BC-EF81-442C-B721-47D934D3C702}" type="datetimeFigureOut">
              <a:rPr lang="pl-PL" smtClean="0"/>
              <a:t>24.02.2025</a:t>
            </a:fld>
            <a:endParaRPr lang="pl-PL" dirty="0"/>
          </a:p>
        </p:txBody>
      </p:sp>
      <p:sp>
        <p:nvSpPr>
          <p:cNvPr id="8" name="Łącznik prostoliniowy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Elipsa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Elipsa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0F70AFC-6010-4C93-A326-32063D9447A0}" type="slidenum">
              <a:rPr lang="pl-PL" smtClean="0"/>
              <a:t>‹#›</a:t>
            </a:fld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E62497BC-EF81-442C-B721-47D934D3C702}" type="datetimeFigureOut">
              <a:rPr lang="pl-PL" smtClean="0"/>
              <a:t>24.02.2025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F70AFC-6010-4C93-A326-32063D9447A0}" type="slidenum">
              <a:rPr lang="pl-PL" smtClean="0"/>
              <a:t>‹#›</a:t>
            </a:fld>
            <a:endParaRPr lang="pl-PL" dirty="0"/>
          </a:p>
        </p:txBody>
      </p:sp>
      <p:sp>
        <p:nvSpPr>
          <p:cNvPr id="8" name="Łącznik prostoliniowy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ymbol zastępczy zawartości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12" name="Symbol zastępczy zawartości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Łącznik prostoliniowy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Prostokąt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Prostokąt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1" name="Prostokąt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2" name="Prostokąt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Prostokąt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Prostokąt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497BC-EF81-442C-B721-47D934D3C702}" type="datetimeFigureOut">
              <a:rPr lang="pl-PL" smtClean="0"/>
              <a:t>24.02.2025</a:t>
            </a:fld>
            <a:endParaRPr lang="pl-PL" dirty="0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15" name="Łącznik prostoliniowy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Prostokąt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Symbol zastępczy zawartości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26" name="Symbol zastępczy zawartości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25" name="Elipsa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Elipsa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C0F70AFC-6010-4C93-A326-32063D9447A0}" type="slidenum">
              <a:rPr lang="pl-PL" smtClean="0"/>
              <a:t>‹#›</a:t>
            </a:fld>
            <a:endParaRPr lang="pl-PL" dirty="0"/>
          </a:p>
        </p:txBody>
      </p:sp>
      <p:sp>
        <p:nvSpPr>
          <p:cNvPr id="23" name="Tytuł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497BC-EF81-442C-B721-47D934D3C702}" type="datetimeFigureOut">
              <a:rPr lang="pl-PL" smtClean="0"/>
              <a:t>24.02.2025</a:t>
            </a:fld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C0F70AFC-6010-4C93-A326-32063D9447A0}" type="slidenum">
              <a:rPr lang="pl-PL" smtClean="0"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Prostokąt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rostokąt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rostokąt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Prostokąt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6" name="Prostokąt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497BC-EF81-442C-B721-47D934D3C702}" type="datetimeFigureOut">
              <a:rPr lang="pl-PL" smtClean="0"/>
              <a:t>24.02.2025</a:t>
            </a:fld>
            <a:endParaRPr lang="pl-PL" dirty="0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0F70AFC-6010-4C93-A326-32063D9447A0}" type="slidenum">
              <a:rPr lang="pl-PL" smtClean="0"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rostokąt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Prostokąt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Prostokąt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Prostokąt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Prostokąt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rostokąt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8" name="Prostokąt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Łącznik prostoliniowy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Symbol zastępczy zawartości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10" name="Elipsa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Elipsa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0F70AFC-6010-4C93-A326-32063D9447A0}" type="slidenum">
              <a:rPr lang="pl-PL" smtClean="0"/>
              <a:t>‹#›</a:t>
            </a:fld>
            <a:endParaRPr lang="pl-PL" dirty="0"/>
          </a:p>
        </p:txBody>
      </p:sp>
      <p:sp>
        <p:nvSpPr>
          <p:cNvPr id="21" name="Prostokąt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2497BC-EF81-442C-B721-47D934D3C702}" type="datetimeFigureOut">
              <a:rPr lang="pl-PL" smtClean="0"/>
              <a:t>24.02.2025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pl-PL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Łącznik prostoliniowy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Prostokąt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Prostokąt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Prostokąt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Prostokąt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Prostokąt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Prostokąt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Prostokąt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ipsa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Elipsa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C0F70AFC-6010-4C93-A326-32063D9447A0}" type="slidenum">
              <a:rPr lang="pl-PL" smtClean="0"/>
              <a:t>‹#›</a:t>
            </a:fld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l-PL" dirty="0" smtClean="0"/>
              <a:t>Kliknij ikonę, aby dodać obraz</a:t>
            </a:r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22" name="Prostokąt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E62497BC-EF81-442C-B721-47D934D3C702}" type="datetimeFigureOut">
              <a:rPr lang="pl-PL" smtClean="0"/>
              <a:t>24.02.2025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pl-PL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rostokąt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Prostokąt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Prostokąt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Prostokąt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rostokąt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Symbol zastępczy daty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E62497BC-EF81-442C-B721-47D934D3C702}" type="datetimeFigureOut">
              <a:rPr lang="pl-PL" smtClean="0"/>
              <a:t>24.02.2025</a:t>
            </a:fld>
            <a:endParaRPr lang="pl-PL" dirty="0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8" name="Prostokąt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Łącznik prostoliniowy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ipsa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Elipsa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ymbol zastępczy numeru slajd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0F70AFC-6010-4C93-A326-32063D9447A0}" type="slidenum">
              <a:rPr lang="pl-PL" smtClean="0"/>
              <a:t>‹#›</a:t>
            </a:fld>
            <a:endParaRPr lang="pl-PL" dirty="0"/>
          </a:p>
        </p:txBody>
      </p:sp>
      <p:sp>
        <p:nvSpPr>
          <p:cNvPr id="22" name="Symbol zastępczy tytułu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3" name="Symbol zastępczy tekstu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899592" y="2819400"/>
            <a:ext cx="7920880" cy="1752600"/>
          </a:xfrm>
        </p:spPr>
        <p:txBody>
          <a:bodyPr>
            <a:normAutofit/>
          </a:bodyPr>
          <a:lstStyle/>
          <a:p>
            <a:r>
              <a:rPr lang="pl-PL" sz="2400" dirty="0"/>
              <a:t>Fotometria płomieniowa </a:t>
            </a:r>
            <a:endParaRPr lang="pl-PL" sz="2400" dirty="0" smtClean="0"/>
          </a:p>
          <a:p>
            <a:r>
              <a:rPr lang="pl-PL" sz="2400" dirty="0"/>
              <a:t/>
            </a:r>
            <a:br>
              <a:rPr lang="pl-PL" sz="2400" dirty="0"/>
            </a:br>
            <a:r>
              <a:rPr lang="pl-PL" sz="2400" dirty="0" smtClean="0"/>
              <a:t>Fluorymetria</a:t>
            </a:r>
            <a:endParaRPr lang="pl-PL" sz="2400" dirty="0"/>
          </a:p>
        </p:txBody>
      </p: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755576" y="476672"/>
            <a:ext cx="7772400" cy="2232248"/>
          </a:xfrm>
        </p:spPr>
        <p:txBody>
          <a:bodyPr>
            <a:normAutofit/>
          </a:bodyPr>
          <a:lstStyle/>
          <a:p>
            <a:r>
              <a:rPr lang="pl-PL" sz="6000" dirty="0"/>
              <a:t>Techniki </a:t>
            </a:r>
            <a:r>
              <a:rPr lang="pl-PL" sz="6000" dirty="0" smtClean="0"/>
              <a:t>emisyjne </a:t>
            </a:r>
            <a:r>
              <a:rPr lang="pl-PL" dirty="0" smtClean="0"/>
              <a:t/>
            </a:r>
            <a:br>
              <a:rPr lang="pl-PL" dirty="0" smtClean="0"/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41313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395536" y="980728"/>
            <a:ext cx="8208912" cy="45037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l-PL" altLang="pl-PL" sz="2000" dirty="0">
                <a:solidFill>
                  <a:schemeClr val="bg2">
                    <a:lumMod val="25000"/>
                  </a:schemeClr>
                </a:solidFill>
              </a:rPr>
              <a:t>Pomimo ograniczeń </a:t>
            </a:r>
            <a:r>
              <a:rPr lang="pl-PL" altLang="pl-PL" sz="2000" dirty="0" smtClean="0">
                <a:solidFill>
                  <a:schemeClr val="bg2">
                    <a:lumMod val="25000"/>
                  </a:schemeClr>
                </a:solidFill>
              </a:rPr>
              <a:t>powodujących, </a:t>
            </a:r>
            <a:r>
              <a:rPr lang="pl-PL" altLang="pl-PL" sz="2000" dirty="0">
                <a:solidFill>
                  <a:schemeClr val="bg2">
                    <a:lumMod val="25000"/>
                  </a:schemeClr>
                </a:solidFill>
              </a:rPr>
              <a:t>że nie wszystkie przejścia energetyczne pomiędzy termami są realizowane daje to duże ilości linii spektralnych w </a:t>
            </a:r>
            <a:r>
              <a:rPr lang="pl-PL" altLang="pl-PL" sz="2000" dirty="0" smtClean="0">
                <a:solidFill>
                  <a:schemeClr val="bg2">
                    <a:lumMod val="25000"/>
                  </a:schemeClr>
                </a:solidFill>
              </a:rPr>
              <a:t>widmie, szczególnie </a:t>
            </a:r>
            <a:r>
              <a:rPr lang="pl-PL" altLang="pl-PL" sz="2000" dirty="0">
                <a:solidFill>
                  <a:schemeClr val="bg2">
                    <a:lumMod val="25000"/>
                  </a:schemeClr>
                </a:solidFill>
              </a:rPr>
              <a:t>przy wzbudzaniu wysokoenergetycznym (np. iskra elektryczna</a:t>
            </a:r>
            <a:r>
              <a:rPr lang="pl-PL" altLang="pl-PL" sz="2000" dirty="0" smtClean="0">
                <a:solidFill>
                  <a:schemeClr val="bg2">
                    <a:lumMod val="25000"/>
                  </a:schemeClr>
                </a:solidFill>
              </a:rPr>
              <a:t>)</a:t>
            </a:r>
          </a:p>
          <a:p>
            <a:pPr marL="285750" indent="-285750">
              <a:buFont typeface="Arial" pitchFamily="34" charset="0"/>
              <a:buChar char="•"/>
            </a:pPr>
            <a:endParaRPr lang="pl-PL" altLang="pl-PL" sz="2000" dirty="0">
              <a:solidFill>
                <a:schemeClr val="bg2">
                  <a:lumMod val="25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pl-PL" altLang="pl-PL" sz="2000" dirty="0" smtClean="0">
                <a:solidFill>
                  <a:schemeClr val="bg2">
                    <a:lumMod val="25000"/>
                  </a:schemeClr>
                </a:solidFill>
              </a:rPr>
              <a:t>Źródła </a:t>
            </a:r>
            <a:r>
              <a:rPr lang="pl-PL" altLang="pl-PL" sz="2000" dirty="0">
                <a:solidFill>
                  <a:schemeClr val="bg2">
                    <a:lumMod val="25000"/>
                  </a:schemeClr>
                </a:solidFill>
              </a:rPr>
              <a:t>wzbudzania typu płomień powodują powstawanie widm znacznie uboższych w </a:t>
            </a:r>
            <a:r>
              <a:rPr lang="pl-PL" altLang="pl-PL" sz="2000" dirty="0" smtClean="0">
                <a:solidFill>
                  <a:schemeClr val="bg2">
                    <a:lumMod val="25000"/>
                  </a:schemeClr>
                </a:solidFill>
              </a:rPr>
              <a:t>linie </a:t>
            </a:r>
          </a:p>
          <a:p>
            <a:pPr marL="285750" indent="-285750">
              <a:buFont typeface="Arial" pitchFamily="34" charset="0"/>
              <a:buChar char="•"/>
            </a:pPr>
            <a:endParaRPr lang="pl-PL" altLang="pl-PL" sz="2000" dirty="0">
              <a:solidFill>
                <a:schemeClr val="bg2">
                  <a:lumMod val="25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pl-PL" altLang="pl-PL" sz="2000" b="1" dirty="0" smtClean="0">
                <a:solidFill>
                  <a:schemeClr val="accent1">
                    <a:lumMod val="50000"/>
                  </a:schemeClr>
                </a:solidFill>
              </a:rPr>
              <a:t>Intensywność </a:t>
            </a:r>
            <a:r>
              <a:rPr lang="pl-PL" altLang="pl-PL" sz="2000" b="1" dirty="0">
                <a:solidFill>
                  <a:schemeClr val="accent1">
                    <a:lumMod val="50000"/>
                  </a:schemeClr>
                </a:solidFill>
              </a:rPr>
              <a:t>linii spektralnej zależy przede wszystkim od stężenia atomów emitujących </a:t>
            </a:r>
            <a:r>
              <a:rPr lang="pl-PL" altLang="pl-PL" sz="2000" b="1" dirty="0" smtClean="0">
                <a:solidFill>
                  <a:schemeClr val="accent1">
                    <a:lumMod val="50000"/>
                  </a:schemeClr>
                </a:solidFill>
              </a:rPr>
              <a:t>promieniowanie</a:t>
            </a:r>
          </a:p>
          <a:p>
            <a:pPr marL="285750" indent="-285750">
              <a:buFont typeface="Arial" pitchFamily="34" charset="0"/>
              <a:buChar char="•"/>
            </a:pPr>
            <a:endParaRPr lang="pl-PL" altLang="pl-PL" sz="2000" b="1" baseline="30000" dirty="0">
              <a:solidFill>
                <a:schemeClr val="accent1">
                  <a:lumMod val="50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endParaRPr lang="pl-PL" altLang="pl-PL" sz="2000" b="1" baseline="300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pl-PL" altLang="pl-PL" sz="2000" dirty="0"/>
              <a:t>Do celów analizy ilościowej najbardziej przydatne są linie związane z przejściem do stanu podstawowego (linie rezonansowe</a:t>
            </a:r>
            <a:r>
              <a:rPr lang="pl-PL" altLang="pl-PL" sz="2000" dirty="0" smtClean="0"/>
              <a:t>) -  </a:t>
            </a:r>
            <a:r>
              <a:rPr lang="pl-PL" altLang="pl-PL" sz="2000" b="1" dirty="0"/>
              <a:t>najbardziej </a:t>
            </a:r>
            <a:r>
              <a:rPr lang="pl-PL" altLang="pl-PL" sz="2000" b="1" dirty="0" smtClean="0"/>
              <a:t>intensywne</a:t>
            </a:r>
            <a:endParaRPr lang="pl-PL" altLang="pl-PL" sz="2000" b="1" baseline="30000" dirty="0"/>
          </a:p>
        </p:txBody>
      </p:sp>
    </p:spTree>
    <p:extLst>
      <p:ext uri="{BB962C8B-B14F-4D97-AF65-F5344CB8AC3E}">
        <p14:creationId xmlns:p14="http://schemas.microsoft.com/office/powerpoint/2010/main" val="303886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251520" y="404664"/>
            <a:ext cx="856895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u="sng" dirty="0" smtClean="0"/>
          </a:p>
          <a:p>
            <a:endParaRPr lang="pl-PL" u="sng" dirty="0"/>
          </a:p>
          <a:p>
            <a:endParaRPr lang="pl-PL" u="sng" dirty="0" smtClean="0"/>
          </a:p>
          <a:p>
            <a:pPr>
              <a:lnSpc>
                <a:spcPct val="150000"/>
              </a:lnSpc>
            </a:pPr>
            <a:r>
              <a:rPr lang="pl-PL" u="sng" dirty="0" smtClean="0"/>
              <a:t>Intensywność linii na widmie spektralnym zależy od:</a:t>
            </a:r>
          </a:p>
          <a:p>
            <a:pPr>
              <a:lnSpc>
                <a:spcPct val="150000"/>
              </a:lnSpc>
            </a:pPr>
            <a:endParaRPr lang="pl-PL" dirty="0"/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pl-PL" dirty="0" smtClean="0"/>
              <a:t>Różnicy energii pomiędzy </a:t>
            </a:r>
            <a:r>
              <a:rPr lang="pl-PL" b="1" dirty="0" smtClean="0"/>
              <a:t>termami</a:t>
            </a:r>
            <a:r>
              <a:rPr lang="pl-PL" dirty="0" smtClean="0"/>
              <a:t> (czyli poziomami energetycznymi, na których może znaleźć się elektron)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endParaRPr lang="pl-PL" dirty="0"/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pl-PL" dirty="0" smtClean="0"/>
              <a:t>Ilości atomów wzbudzonych, które posiadają elektrony na wyższym poziomie energetycznym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endParaRPr lang="pl-PL" dirty="0"/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pl-PL" dirty="0" smtClean="0"/>
              <a:t>Liczby możliwych przejść pomiędzy termami (nie wszystkie przejścia z poziomu wyższego na niższe są możliwe)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30107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tx1"/>
                </a:solidFill>
              </a:rPr>
              <a:t>Fotometria płomieniowa</a:t>
            </a:r>
            <a:endParaRPr lang="pl-PL" dirty="0">
              <a:solidFill>
                <a:schemeClr val="tx1"/>
              </a:solidFill>
            </a:endParaRPr>
          </a:p>
        </p:txBody>
      </p:sp>
      <p:pic>
        <p:nvPicPr>
          <p:cNvPr id="3" name="Obraz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39" y="1628799"/>
            <a:ext cx="6508475" cy="4608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Prostokąt 4"/>
          <p:cNvSpPr/>
          <p:nvPr/>
        </p:nvSpPr>
        <p:spPr>
          <a:xfrm>
            <a:off x="1547664" y="6396335"/>
            <a:ext cx="698477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pl-PL" sz="1200" dirty="0">
                <a:solidFill>
                  <a:srgbClr val="D16349">
                    <a:lumMod val="75000"/>
                  </a:srgbClr>
                </a:solidFill>
                <a:latin typeface="Arial"/>
              </a:rPr>
              <a:t>Kocjan R. Chemia analityczna. Podręcznik dla studentów tom 2. PZWL Warszawa, 2002</a:t>
            </a:r>
            <a:endParaRPr lang="pl-PL" sz="1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5978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/>
          <p:cNvSpPr txBox="1"/>
          <p:nvPr/>
        </p:nvSpPr>
        <p:spPr>
          <a:xfrm>
            <a:off x="467544" y="548680"/>
            <a:ext cx="1368152" cy="830997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pl-PL" sz="2400" dirty="0" smtClean="0"/>
              <a:t>roztwór</a:t>
            </a:r>
          </a:p>
          <a:p>
            <a:r>
              <a:rPr lang="pl-PL" sz="2400" dirty="0" smtClean="0"/>
              <a:t>badany</a:t>
            </a:r>
            <a:endParaRPr lang="pl-PL" sz="2400" dirty="0"/>
          </a:p>
        </p:txBody>
      </p:sp>
      <p:cxnSp>
        <p:nvCxnSpPr>
          <p:cNvPr id="5" name="Łącznik prosty ze strzałką 4"/>
          <p:cNvCxnSpPr/>
          <p:nvPr/>
        </p:nvCxnSpPr>
        <p:spPr>
          <a:xfrm>
            <a:off x="1979712" y="964178"/>
            <a:ext cx="1224136" cy="0"/>
          </a:xfrm>
          <a:prstGeom prst="straightConnector1">
            <a:avLst/>
          </a:prstGeom>
          <a:ln w="381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pole tekstowe 5"/>
          <p:cNvSpPr txBox="1"/>
          <p:nvPr/>
        </p:nvSpPr>
        <p:spPr>
          <a:xfrm>
            <a:off x="3419872" y="364013"/>
            <a:ext cx="2088232" cy="12003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2400" dirty="0" smtClean="0"/>
              <a:t>+ gaz utleniający:</a:t>
            </a:r>
          </a:p>
          <a:p>
            <a:pPr algn="ctr"/>
            <a:r>
              <a:rPr lang="pl-PL" sz="2400" dirty="0" smtClean="0"/>
              <a:t>AEROZOL</a:t>
            </a:r>
            <a:endParaRPr lang="pl-PL" sz="2400" dirty="0"/>
          </a:p>
        </p:txBody>
      </p:sp>
      <p:cxnSp>
        <p:nvCxnSpPr>
          <p:cNvPr id="7" name="Łącznik prosty ze strzałką 6"/>
          <p:cNvCxnSpPr/>
          <p:nvPr/>
        </p:nvCxnSpPr>
        <p:spPr>
          <a:xfrm>
            <a:off x="5709403" y="576331"/>
            <a:ext cx="864096" cy="864096"/>
          </a:xfrm>
          <a:prstGeom prst="straightConnector1">
            <a:avLst/>
          </a:prstGeom>
          <a:ln w="381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le tekstowe 8"/>
          <p:cNvSpPr txBox="1"/>
          <p:nvPr/>
        </p:nvSpPr>
        <p:spPr>
          <a:xfrm>
            <a:off x="5868144" y="1628800"/>
            <a:ext cx="3081619" cy="2862322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b="1" dirty="0" smtClean="0"/>
              <a:t>PŁOMIEŃ PALNIKA:</a:t>
            </a:r>
          </a:p>
          <a:p>
            <a:pPr marL="285750" indent="-285750" algn="ctr">
              <a:buFont typeface="Arial" pitchFamily="34" charset="0"/>
              <a:buChar char="•"/>
            </a:pPr>
            <a:r>
              <a:rPr lang="pl-PL" dirty="0"/>
              <a:t>odparowanie </a:t>
            </a:r>
            <a:r>
              <a:rPr lang="pl-PL" dirty="0" smtClean="0"/>
              <a:t>rozpuszczalnika</a:t>
            </a:r>
            <a:endParaRPr lang="pl-PL" dirty="0"/>
          </a:p>
          <a:p>
            <a:pPr marL="285750" indent="-285750" algn="ctr">
              <a:buFont typeface="Arial" pitchFamily="34" charset="0"/>
              <a:buChar char="•"/>
            </a:pPr>
            <a:r>
              <a:rPr lang="pl-PL" dirty="0"/>
              <a:t>dysocjacja i redukcja </a:t>
            </a:r>
            <a:r>
              <a:rPr lang="pl-PL" dirty="0" smtClean="0"/>
              <a:t>cząsteczek</a:t>
            </a:r>
            <a:endParaRPr lang="pl-PL" dirty="0"/>
          </a:p>
          <a:p>
            <a:pPr marL="285750" indent="-285750" algn="ctr">
              <a:buFont typeface="Arial" pitchFamily="34" charset="0"/>
              <a:buChar char="•"/>
            </a:pPr>
            <a:r>
              <a:rPr lang="pl-PL" dirty="0"/>
              <a:t>wzbudzenie </a:t>
            </a:r>
            <a:r>
              <a:rPr lang="pl-PL" dirty="0" smtClean="0"/>
              <a:t>atomów</a:t>
            </a:r>
            <a:endParaRPr lang="pl-PL" dirty="0"/>
          </a:p>
          <a:p>
            <a:pPr marL="285750" indent="-285750" algn="ctr">
              <a:buFont typeface="Arial" pitchFamily="34" charset="0"/>
              <a:buChar char="•"/>
            </a:pPr>
            <a:r>
              <a:rPr lang="pl-PL" dirty="0" smtClean="0"/>
              <a:t>jonizacja</a:t>
            </a:r>
          </a:p>
          <a:p>
            <a:pPr marL="285750" indent="-285750" algn="ctr">
              <a:buFont typeface="Arial" pitchFamily="34" charset="0"/>
              <a:buChar char="•"/>
            </a:pPr>
            <a:r>
              <a:rPr lang="pl-PL" b="1" dirty="0" smtClean="0"/>
              <a:t>EMISJA PROMIENIOWANIA</a:t>
            </a:r>
          </a:p>
          <a:p>
            <a:pPr marL="285750" indent="-285750" algn="ctr">
              <a:buFont typeface="Arial" pitchFamily="34" charset="0"/>
              <a:buChar char="•"/>
            </a:pPr>
            <a:endParaRPr lang="pl-PL" dirty="0"/>
          </a:p>
        </p:txBody>
      </p:sp>
      <p:cxnSp>
        <p:nvCxnSpPr>
          <p:cNvPr id="10" name="Łącznik prosty ze strzałką 9"/>
          <p:cNvCxnSpPr/>
          <p:nvPr/>
        </p:nvCxnSpPr>
        <p:spPr>
          <a:xfrm flipH="1">
            <a:off x="6537495" y="4529433"/>
            <a:ext cx="792088" cy="432048"/>
          </a:xfrm>
          <a:prstGeom prst="straightConnector1">
            <a:avLst/>
          </a:prstGeom>
          <a:ln w="381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pole tekstowe 12"/>
          <p:cNvSpPr txBox="1"/>
          <p:nvPr/>
        </p:nvSpPr>
        <p:spPr>
          <a:xfrm>
            <a:off x="4139952" y="5025143"/>
            <a:ext cx="2304256" cy="646331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dirty="0" smtClean="0"/>
              <a:t>Filtr:</a:t>
            </a:r>
          </a:p>
          <a:p>
            <a:pPr algn="ctr"/>
            <a:r>
              <a:rPr lang="pl-PL" dirty="0" smtClean="0"/>
              <a:t>monochromatyzacja</a:t>
            </a:r>
            <a:endParaRPr lang="pl-PL" dirty="0"/>
          </a:p>
        </p:txBody>
      </p:sp>
      <p:cxnSp>
        <p:nvCxnSpPr>
          <p:cNvPr id="14" name="Łącznik prosty ze strzałką 13"/>
          <p:cNvCxnSpPr/>
          <p:nvPr/>
        </p:nvCxnSpPr>
        <p:spPr>
          <a:xfrm flipH="1">
            <a:off x="3085313" y="5419313"/>
            <a:ext cx="900100" cy="0"/>
          </a:xfrm>
          <a:prstGeom prst="straightConnector1">
            <a:avLst/>
          </a:prstGeom>
          <a:ln w="381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pole tekstowe 16"/>
          <p:cNvSpPr txBox="1"/>
          <p:nvPr/>
        </p:nvSpPr>
        <p:spPr>
          <a:xfrm>
            <a:off x="611560" y="5234647"/>
            <a:ext cx="2196244" cy="36933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l-PL" dirty="0" smtClean="0"/>
              <a:t>DETEKTOR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85079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tx1"/>
                </a:solidFill>
              </a:rPr>
              <a:t>Fotometria płomieniowa</a:t>
            </a:r>
            <a:endParaRPr lang="pl-PL" dirty="0">
              <a:solidFill>
                <a:schemeClr val="tx1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b="1" dirty="0" smtClean="0">
                <a:solidFill>
                  <a:schemeClr val="accent1">
                    <a:lumMod val="50000"/>
                  </a:schemeClr>
                </a:solidFill>
              </a:rPr>
              <a:t>Zwiększanie możliwości metody:</a:t>
            </a:r>
          </a:p>
          <a:p>
            <a:pPr marL="0" indent="0">
              <a:buNone/>
            </a:pPr>
            <a:endParaRPr lang="pl-PL" dirty="0" smtClean="0"/>
          </a:p>
          <a:p>
            <a:r>
              <a:rPr lang="pl-PL" dirty="0" smtClean="0"/>
              <a:t>wzrost temperatury płomienia (odpowiednia mieszanka gazów)</a:t>
            </a:r>
          </a:p>
          <a:p>
            <a:endParaRPr lang="pl-PL" dirty="0" smtClean="0"/>
          </a:p>
          <a:p>
            <a:r>
              <a:rPr lang="pl-PL" dirty="0" smtClean="0"/>
              <a:t>zastosowanie odpowiednich filtrów do monochromatyzacji emitowanego promieniowania</a:t>
            </a:r>
            <a:endParaRPr lang="pl-PL" dirty="0"/>
          </a:p>
          <a:p>
            <a:endParaRPr lang="pl-PL" dirty="0" smtClean="0"/>
          </a:p>
          <a:p>
            <a:r>
              <a:rPr lang="pl-PL" dirty="0" smtClean="0"/>
              <a:t>fotopowielacz zamiast fotoogniwa selenowego</a:t>
            </a:r>
          </a:p>
          <a:p>
            <a:endParaRPr lang="pl-PL" dirty="0" smtClean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5925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tx1"/>
                </a:solidFill>
              </a:rPr>
              <a:t>Fotometria płomieniowa</a:t>
            </a:r>
            <a:endParaRPr lang="pl-PL" dirty="0">
              <a:solidFill>
                <a:schemeClr val="tx1"/>
              </a:solidFill>
            </a:endParaRPr>
          </a:p>
        </p:txBody>
      </p:sp>
      <p:pic>
        <p:nvPicPr>
          <p:cNvPr id="5" name="Symbol zastępczy zawartości 4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700808"/>
            <a:ext cx="7585000" cy="2736304"/>
          </a:xfrm>
        </p:spPr>
      </p:pic>
      <p:sp>
        <p:nvSpPr>
          <p:cNvPr id="7" name="Prostokąt 6"/>
          <p:cNvSpPr/>
          <p:nvPr/>
        </p:nvSpPr>
        <p:spPr>
          <a:xfrm>
            <a:off x="1475656" y="4561073"/>
            <a:ext cx="653447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pl-PL" sz="1200" dirty="0">
                <a:solidFill>
                  <a:srgbClr val="D16349">
                    <a:lumMod val="75000"/>
                  </a:srgbClr>
                </a:solidFill>
                <a:latin typeface="Arial"/>
              </a:rPr>
              <a:t>Kocjan R. Chemia analityczna. Podręcznik dla studentów tom 2. PZWL Warszawa, 2002</a:t>
            </a:r>
            <a:endParaRPr lang="pl-PL" sz="1200" dirty="0">
              <a:solidFill>
                <a:prstClr val="black"/>
              </a:solidFill>
            </a:endParaRPr>
          </a:p>
        </p:txBody>
      </p:sp>
      <p:sp>
        <p:nvSpPr>
          <p:cNvPr id="8" name="pole tekstowe 7"/>
          <p:cNvSpPr txBox="1"/>
          <p:nvPr/>
        </p:nvSpPr>
        <p:spPr>
          <a:xfrm>
            <a:off x="755576" y="5085184"/>
            <a:ext cx="78488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/>
              <a:t>Gaz </a:t>
            </a:r>
            <a:r>
              <a:rPr lang="pl-PL" b="1" dirty="0" smtClean="0"/>
              <a:t>świetlny</a:t>
            </a:r>
            <a:r>
              <a:rPr lang="pl-PL" dirty="0"/>
              <a:t> </a:t>
            </a:r>
            <a:r>
              <a:rPr lang="pl-PL" dirty="0" smtClean="0"/>
              <a:t>(</a:t>
            </a:r>
            <a:r>
              <a:rPr lang="pl-PL" b="1" dirty="0" smtClean="0"/>
              <a:t>gaz miejski)</a:t>
            </a:r>
            <a:r>
              <a:rPr lang="pl-PL" dirty="0"/>
              <a:t> - gaz palny otrzymywany z gazu ziemnego lub gazu węglowego, używany jako paliwo do celów </a:t>
            </a:r>
            <a:r>
              <a:rPr lang="pl-PL" dirty="0" smtClean="0"/>
              <a:t>komunalnych/przemysłowych</a:t>
            </a:r>
            <a:r>
              <a:rPr lang="pl-PL" dirty="0"/>
              <a:t>.</a:t>
            </a:r>
            <a:br>
              <a:rPr lang="pl-PL" dirty="0"/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49665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Zastosowanie </a:t>
            </a:r>
            <a:r>
              <a:rPr lang="pl-PL" dirty="0"/>
              <a:t>f</a:t>
            </a:r>
            <a:r>
              <a:rPr lang="pl-PL" dirty="0" smtClean="0"/>
              <a:t>otometrii płomieniowej</a:t>
            </a:r>
            <a:endParaRPr lang="pl-PL" dirty="0"/>
          </a:p>
        </p:txBody>
      </p:sp>
      <p:sp>
        <p:nvSpPr>
          <p:cNvPr id="3" name="pole tekstowe 2"/>
          <p:cNvSpPr txBox="1"/>
          <p:nvPr/>
        </p:nvSpPr>
        <p:spPr>
          <a:xfrm>
            <a:off x="395536" y="1628800"/>
            <a:ext cx="8568952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l-PL" sz="2000" dirty="0" smtClean="0"/>
              <a:t>oznaczanie zawartości łatwo </a:t>
            </a:r>
            <a:r>
              <a:rPr lang="pl-PL" sz="2000" dirty="0" err="1" smtClean="0"/>
              <a:t>wzbudzalnych</a:t>
            </a:r>
            <a:r>
              <a:rPr lang="pl-PL" sz="2000" dirty="0" smtClean="0"/>
              <a:t> pierwiastków, w roztworach wodnych</a:t>
            </a:r>
          </a:p>
          <a:p>
            <a:pPr marL="285750" indent="-285750">
              <a:buFont typeface="Arial" pitchFamily="34" charset="0"/>
              <a:buChar char="•"/>
            </a:pPr>
            <a:endParaRPr lang="pl-PL" sz="2000" dirty="0" smtClean="0"/>
          </a:p>
          <a:p>
            <a:r>
              <a:rPr lang="pl-PL" sz="2000" b="1" dirty="0" smtClean="0">
                <a:solidFill>
                  <a:schemeClr val="accent1">
                    <a:lumMod val="50000"/>
                  </a:schemeClr>
                </a:solidFill>
              </a:rPr>
              <a:t>-metale alkaliczne i metale ziem alkalicznych: K, Na, Ca, Mg:</a:t>
            </a:r>
            <a:endParaRPr lang="pl-PL" sz="2000" b="1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pl-PL" sz="20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pl-PL" sz="2000" dirty="0" smtClean="0"/>
              <a:t>oznaczanie w  wodach mineralnych</a:t>
            </a:r>
          </a:p>
          <a:p>
            <a:pPr marL="285750" indent="-285750">
              <a:buFont typeface="Arial" pitchFamily="34" charset="0"/>
              <a:buChar char="•"/>
            </a:pPr>
            <a:endParaRPr lang="pl-PL" sz="2000" dirty="0"/>
          </a:p>
          <a:p>
            <a:pPr marL="285750" indent="-285750">
              <a:buFont typeface="Arial" pitchFamily="34" charset="0"/>
              <a:buChar char="•"/>
            </a:pPr>
            <a:r>
              <a:rPr lang="pl-PL" sz="2000" dirty="0" smtClean="0"/>
              <a:t>oznaczanie w ekstraktach roślinnych</a:t>
            </a:r>
          </a:p>
          <a:p>
            <a:pPr marL="285750" indent="-285750">
              <a:buFont typeface="Arial" pitchFamily="34" charset="0"/>
              <a:buChar char="•"/>
            </a:pPr>
            <a:endParaRPr lang="pl-PL" sz="20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pl-PL" sz="2000" dirty="0" smtClean="0"/>
              <a:t>oznaczanie w płynach ustrojowych</a:t>
            </a:r>
          </a:p>
          <a:p>
            <a:pPr marL="285750" indent="-285750">
              <a:buFont typeface="Arial" pitchFamily="34" charset="0"/>
              <a:buChar char="•"/>
            </a:pPr>
            <a:endParaRPr lang="pl-PL" sz="2000" dirty="0"/>
          </a:p>
          <a:p>
            <a:pPr marL="285750" indent="-285750">
              <a:buFont typeface="Arial" pitchFamily="34" charset="0"/>
              <a:buChar char="•"/>
            </a:pPr>
            <a:r>
              <a:rPr lang="pl-PL" sz="2000" dirty="0" smtClean="0"/>
              <a:t>oznaczanie rud i minerałów</a:t>
            </a:r>
            <a:endParaRPr lang="pl-PL" sz="2000" dirty="0"/>
          </a:p>
          <a:p>
            <a:pPr marL="285750" indent="-285750">
              <a:buFont typeface="Arial" pitchFamily="34" charset="0"/>
              <a:buChar char="•"/>
            </a:pPr>
            <a:endParaRPr lang="pl-PL" dirty="0" smtClean="0"/>
          </a:p>
          <a:p>
            <a:pPr marL="285750" indent="-285750">
              <a:buFont typeface="Arial" pitchFamily="34" charset="0"/>
              <a:buChar char="•"/>
            </a:pPr>
            <a:endParaRPr lang="pl-PL" dirty="0"/>
          </a:p>
          <a:p>
            <a:pPr marL="285750" indent="-285750">
              <a:buFont typeface="Arial" pitchFamily="34" charset="0"/>
              <a:buChar char="•"/>
            </a:pPr>
            <a:endParaRPr lang="pl-PL" dirty="0" smtClean="0"/>
          </a:p>
          <a:p>
            <a:pPr marL="285750" indent="-285750">
              <a:buFont typeface="Arial" pitchFamily="34" charset="0"/>
              <a:buChar char="•"/>
            </a:pPr>
            <a:endParaRPr lang="pl-PL" dirty="0"/>
          </a:p>
          <a:p>
            <a:pPr marL="285750" indent="-285750">
              <a:buFont typeface="Arial" pitchFamily="34" charset="0"/>
              <a:buChar char="•"/>
            </a:pPr>
            <a:endParaRPr lang="pl-PL" dirty="0" smtClean="0"/>
          </a:p>
          <a:p>
            <a:pPr marL="285750" indent="-285750">
              <a:buFont typeface="Arial" pitchFamily="34" charset="0"/>
              <a:buChar char="•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77593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Fotometria płomieniowa</a:t>
            </a:r>
            <a:endParaRPr lang="pl-PL" dirty="0"/>
          </a:p>
        </p:txBody>
      </p:sp>
      <p:sp>
        <p:nvSpPr>
          <p:cNvPr id="3" name="pole tekstowe 2"/>
          <p:cNvSpPr txBox="1"/>
          <p:nvPr/>
        </p:nvSpPr>
        <p:spPr>
          <a:xfrm>
            <a:off x="395536" y="1556792"/>
            <a:ext cx="8424936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u="sng" dirty="0" smtClean="0"/>
              <a:t>Oznaczenia ilościowe:</a:t>
            </a:r>
          </a:p>
          <a:p>
            <a:endParaRPr lang="pl-PL" sz="24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pl-PL" sz="2400" dirty="0" smtClean="0"/>
              <a:t>metoda krzywej wzorcowej</a:t>
            </a:r>
          </a:p>
          <a:p>
            <a:pPr marL="285750" indent="-285750">
              <a:buFont typeface="Arial" pitchFamily="34" charset="0"/>
              <a:buChar char="•"/>
            </a:pPr>
            <a:endParaRPr lang="pl-PL" sz="24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pl-PL" sz="2400" dirty="0" smtClean="0"/>
              <a:t>metoda dodatku wzorca</a:t>
            </a:r>
          </a:p>
          <a:p>
            <a:pPr marL="285750" indent="-285750">
              <a:buFont typeface="Arial" pitchFamily="34" charset="0"/>
              <a:buChar char="•"/>
            </a:pPr>
            <a:endParaRPr lang="pl-PL" sz="24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pl-PL" sz="2400" dirty="0" smtClean="0"/>
              <a:t>metoda porównywania z serią wzorców</a:t>
            </a:r>
          </a:p>
          <a:p>
            <a:pPr marL="285750" indent="-285750">
              <a:buFont typeface="Arial" pitchFamily="34" charset="0"/>
              <a:buChar char="•"/>
            </a:pPr>
            <a:endParaRPr lang="pl-PL" dirty="0"/>
          </a:p>
          <a:p>
            <a:pPr marL="285750" indent="-285750">
              <a:buFont typeface="Arial" pitchFamily="34" charset="0"/>
              <a:buChar char="•"/>
            </a:pPr>
            <a:endParaRPr lang="pl-PL" dirty="0" smtClean="0"/>
          </a:p>
          <a:p>
            <a:pPr marL="285750" indent="-285750">
              <a:buFont typeface="Arial" pitchFamily="34" charset="0"/>
              <a:buChar char="•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1927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tx1"/>
                </a:solidFill>
              </a:rPr>
              <a:t>Fotometria płomieniowa</a:t>
            </a:r>
            <a:endParaRPr lang="pl-PL" dirty="0">
              <a:solidFill>
                <a:schemeClr val="tx1"/>
              </a:solidFill>
            </a:endParaRP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pl-PL" b="1" dirty="0" smtClean="0"/>
          </a:p>
          <a:p>
            <a:r>
              <a:rPr lang="pl-PL" b="1" dirty="0" smtClean="0"/>
              <a:t>Czuła metoda: </a:t>
            </a:r>
            <a:r>
              <a:rPr lang="pl-PL" dirty="0" smtClean="0"/>
              <a:t>należy uważać na jony Na</a:t>
            </a:r>
            <a:r>
              <a:rPr lang="pl-PL" baseline="30000" dirty="0" smtClean="0"/>
              <a:t>+</a:t>
            </a:r>
            <a:r>
              <a:rPr lang="pl-PL" dirty="0" smtClean="0"/>
              <a:t> i K</a:t>
            </a:r>
            <a:r>
              <a:rPr lang="pl-PL" baseline="30000" dirty="0" smtClean="0"/>
              <a:t>+</a:t>
            </a:r>
            <a:r>
              <a:rPr lang="pl-PL" dirty="0" smtClean="0"/>
              <a:t> wypłukiwane z powierzchni szkła: należy do sporządzania roztworów używać wody </a:t>
            </a:r>
            <a:r>
              <a:rPr lang="pl-PL" dirty="0" err="1" smtClean="0"/>
              <a:t>redestylowanej</a:t>
            </a:r>
            <a:r>
              <a:rPr lang="pl-PL" dirty="0" smtClean="0"/>
              <a:t>, przechowywanej w plastikowych pojemnikach</a:t>
            </a:r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00812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467544" y="476672"/>
            <a:ext cx="792088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u="sng" dirty="0" smtClean="0"/>
              <a:t>Zalety:</a:t>
            </a:r>
          </a:p>
          <a:p>
            <a:endParaRPr lang="pl-PL" sz="2400" dirty="0"/>
          </a:p>
          <a:p>
            <a:pPr marL="285750" indent="-285750">
              <a:buFont typeface="Arial" pitchFamily="34" charset="0"/>
              <a:buChar char="•"/>
            </a:pPr>
            <a:r>
              <a:rPr lang="pl-PL" sz="2400" b="1" dirty="0" smtClean="0">
                <a:solidFill>
                  <a:srgbClr val="7030A0"/>
                </a:solidFill>
              </a:rPr>
              <a:t>czułość </a:t>
            </a:r>
            <a:r>
              <a:rPr lang="pl-PL" sz="2400" dirty="0" smtClean="0"/>
              <a:t>:  oznaczanie stężeń w zakresie: </a:t>
            </a: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0,0001% - 0,1%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l-PL" sz="2400" b="1" dirty="0" smtClean="0">
                <a:solidFill>
                  <a:srgbClr val="7030A0"/>
                </a:solidFill>
                <a:cs typeface="Times New Roman" pitchFamily="18" charset="0"/>
              </a:rPr>
              <a:t>wysoka precyzja</a:t>
            </a:r>
          </a:p>
          <a:p>
            <a:pPr marL="285750" indent="-285750">
              <a:buFont typeface="Arial" pitchFamily="34" charset="0"/>
              <a:buChar char="•"/>
            </a:pPr>
            <a:endParaRPr lang="pl-PL" sz="24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pl-PL" sz="2400" b="1" dirty="0" smtClean="0">
                <a:solidFill>
                  <a:srgbClr val="7030A0"/>
                </a:solidFill>
                <a:cs typeface="Times New Roman" pitchFamily="18" charset="0"/>
              </a:rPr>
              <a:t>selektywność</a:t>
            </a:r>
            <a:r>
              <a:rPr lang="pl-PL" sz="2400" dirty="0" smtClean="0">
                <a:cs typeface="Times New Roman" pitchFamily="18" charset="0"/>
              </a:rPr>
              <a:t>, dzięki zastosowaniu odpowiednich filtrów</a:t>
            </a:r>
          </a:p>
          <a:p>
            <a:pPr marL="285750" indent="-285750">
              <a:buFont typeface="Arial" pitchFamily="34" charset="0"/>
              <a:buChar char="•"/>
            </a:pPr>
            <a:endParaRPr lang="pl-PL" sz="2400" dirty="0">
              <a:cs typeface="Times New Roman" pitchFamily="18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pl-PL" sz="2400" b="1" dirty="0" smtClean="0">
                <a:solidFill>
                  <a:srgbClr val="7030A0"/>
                </a:solidFill>
                <a:cs typeface="Times New Roman" pitchFamily="18" charset="0"/>
              </a:rPr>
              <a:t>szybka</a:t>
            </a:r>
          </a:p>
          <a:p>
            <a:pPr marL="285750" indent="-285750">
              <a:buFont typeface="Arial" pitchFamily="34" charset="0"/>
              <a:buChar char="•"/>
            </a:pPr>
            <a:endParaRPr lang="pl-PL" sz="2400" dirty="0">
              <a:cs typeface="Times New Roman" pitchFamily="18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pl-PL" sz="2400" dirty="0" smtClean="0">
                <a:cs typeface="Times New Roman" pitchFamily="18" charset="0"/>
              </a:rPr>
              <a:t>możliwość </a:t>
            </a:r>
            <a:r>
              <a:rPr lang="pl-PL" sz="2400" b="1" dirty="0" smtClean="0">
                <a:solidFill>
                  <a:srgbClr val="7030A0"/>
                </a:solidFill>
                <a:cs typeface="Times New Roman" pitchFamily="18" charset="0"/>
              </a:rPr>
              <a:t>automatyzacji</a:t>
            </a:r>
            <a:r>
              <a:rPr lang="pl-PL" sz="2400" dirty="0" smtClean="0">
                <a:cs typeface="Times New Roman" pitchFamily="18" charset="0"/>
              </a:rPr>
              <a:t>: seryjne oznaczenia</a:t>
            </a:r>
          </a:p>
          <a:p>
            <a:endParaRPr lang="pl-PL" sz="2400" dirty="0">
              <a:cs typeface="Times New Roman" pitchFamily="18" charset="0"/>
            </a:endParaRPr>
          </a:p>
          <a:p>
            <a:pPr marL="285750" indent="-285750">
              <a:buFont typeface="Arial" pitchFamily="34" charset="0"/>
              <a:buChar char="•"/>
            </a:pPr>
            <a:endParaRPr lang="pl-PL" sz="2400" dirty="0" smtClean="0">
              <a:cs typeface="Times New Roman" pitchFamily="18" charset="0"/>
            </a:endParaRPr>
          </a:p>
          <a:p>
            <a:pPr algn="ctr"/>
            <a:r>
              <a:rPr lang="pl-PL" sz="2800" u="sng" dirty="0" smtClean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Błąd względny metody: 1 – 3 %</a:t>
            </a:r>
            <a:endParaRPr lang="pl-PL" sz="2800" u="sng" dirty="0">
              <a:solidFill>
                <a:schemeClr val="accent1">
                  <a:lumMod val="50000"/>
                </a:schemeClr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1518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Emisja promieniowania przez ośrodek</a:t>
            </a:r>
            <a:endParaRPr lang="pl-PL" dirty="0"/>
          </a:p>
        </p:txBody>
      </p:sp>
      <p:grpSp>
        <p:nvGrpSpPr>
          <p:cNvPr id="26" name="Grupa 25"/>
          <p:cNvGrpSpPr/>
          <p:nvPr/>
        </p:nvGrpSpPr>
        <p:grpSpPr>
          <a:xfrm>
            <a:off x="305526" y="1496032"/>
            <a:ext cx="8280919" cy="3230033"/>
            <a:chOff x="539552" y="1484784"/>
            <a:chExt cx="8280919" cy="3230033"/>
          </a:xfrm>
        </p:grpSpPr>
        <p:grpSp>
          <p:nvGrpSpPr>
            <p:cNvPr id="6" name="Grupa 5"/>
            <p:cNvGrpSpPr/>
            <p:nvPr/>
          </p:nvGrpSpPr>
          <p:grpSpPr>
            <a:xfrm>
              <a:off x="1439652" y="2711367"/>
              <a:ext cx="1368152" cy="1726451"/>
              <a:chOff x="2303748" y="2780928"/>
              <a:chExt cx="1368152" cy="1726451"/>
            </a:xfrm>
          </p:grpSpPr>
          <p:sp>
            <p:nvSpPr>
              <p:cNvPr id="3" name="Elipsa 2"/>
              <p:cNvSpPr/>
              <p:nvPr/>
            </p:nvSpPr>
            <p:spPr>
              <a:xfrm>
                <a:off x="2555776" y="2780928"/>
                <a:ext cx="864096" cy="864096"/>
              </a:xfrm>
              <a:prstGeom prst="ellipse">
                <a:avLst/>
              </a:prstGeom>
              <a:solidFill>
                <a:srgbClr val="97E1E1"/>
              </a:solidFill>
              <a:ln>
                <a:solidFill>
                  <a:srgbClr val="97E1E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sp>
            <p:nvSpPr>
              <p:cNvPr id="4" name="pole tekstowe 3"/>
              <p:cNvSpPr txBox="1"/>
              <p:nvPr/>
            </p:nvSpPr>
            <p:spPr>
              <a:xfrm>
                <a:off x="2303748" y="3861048"/>
                <a:ext cx="1368152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l-PL" dirty="0"/>
                  <a:t>a</a:t>
                </a:r>
                <a:r>
                  <a:rPr lang="pl-PL" dirty="0" smtClean="0"/>
                  <a:t>tom,</a:t>
                </a:r>
              </a:p>
              <a:p>
                <a:pPr algn="ctr"/>
                <a:r>
                  <a:rPr lang="pl-PL" dirty="0" smtClean="0"/>
                  <a:t>cząsteczka</a:t>
                </a:r>
                <a:endParaRPr lang="pl-PL" dirty="0"/>
              </a:p>
            </p:txBody>
          </p:sp>
        </p:grpSp>
        <p:grpSp>
          <p:nvGrpSpPr>
            <p:cNvPr id="8" name="Grupa 7"/>
            <p:cNvGrpSpPr/>
            <p:nvPr/>
          </p:nvGrpSpPr>
          <p:grpSpPr>
            <a:xfrm>
              <a:off x="3491880" y="2711367"/>
              <a:ext cx="1908212" cy="2003450"/>
              <a:chOff x="3491880" y="2711367"/>
              <a:chExt cx="1908212" cy="2003450"/>
            </a:xfrm>
          </p:grpSpPr>
          <p:sp>
            <p:nvSpPr>
              <p:cNvPr id="5" name="Elipsa 4"/>
              <p:cNvSpPr/>
              <p:nvPr/>
            </p:nvSpPr>
            <p:spPr>
              <a:xfrm>
                <a:off x="4067944" y="2711367"/>
                <a:ext cx="864096" cy="864096"/>
              </a:xfrm>
              <a:prstGeom prst="ellipse">
                <a:avLst/>
              </a:prstGeom>
              <a:solidFill>
                <a:srgbClr val="97E1E1"/>
              </a:solidFill>
              <a:ln w="28575">
                <a:solidFill>
                  <a:srgbClr val="33CCCC"/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>
                  <a:ln>
                    <a:solidFill>
                      <a:srgbClr val="66FFCC"/>
                    </a:solidFill>
                  </a:ln>
                </a:endParaRPr>
              </a:p>
            </p:txBody>
          </p:sp>
          <p:sp>
            <p:nvSpPr>
              <p:cNvPr id="7" name="pole tekstowe 6"/>
              <p:cNvSpPr txBox="1"/>
              <p:nvPr/>
            </p:nvSpPr>
            <p:spPr>
              <a:xfrm>
                <a:off x="3491880" y="3791487"/>
                <a:ext cx="1908212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l-PL" dirty="0" smtClean="0"/>
                  <a:t>WZBUDZONY atom,</a:t>
                </a:r>
              </a:p>
              <a:p>
                <a:pPr algn="ctr"/>
                <a:r>
                  <a:rPr lang="pl-PL" dirty="0" smtClean="0"/>
                  <a:t>cząsteczka</a:t>
                </a:r>
                <a:endParaRPr lang="pl-PL" dirty="0"/>
              </a:p>
            </p:txBody>
          </p:sp>
        </p:grpSp>
        <p:cxnSp>
          <p:nvCxnSpPr>
            <p:cNvPr id="10" name="Łącznik prosty ze strzałką 9"/>
            <p:cNvCxnSpPr/>
            <p:nvPr/>
          </p:nvCxnSpPr>
          <p:spPr>
            <a:xfrm>
              <a:off x="2123728" y="2060848"/>
              <a:ext cx="0" cy="576064"/>
            </a:xfrm>
            <a:prstGeom prst="straightConnector1">
              <a:avLst/>
            </a:prstGeom>
            <a:ln w="571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pole tekstowe 10"/>
            <p:cNvSpPr txBox="1"/>
            <p:nvPr/>
          </p:nvSpPr>
          <p:spPr>
            <a:xfrm>
              <a:off x="539552" y="1484784"/>
              <a:ext cx="31683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l-PL" b="1" dirty="0" smtClean="0">
                  <a:solidFill>
                    <a:schemeClr val="accent1"/>
                  </a:solidFill>
                </a:rPr>
                <a:t>ENERGIA</a:t>
              </a:r>
              <a:endParaRPr lang="pl-PL" b="1" dirty="0">
                <a:solidFill>
                  <a:schemeClr val="accent1"/>
                </a:solidFill>
              </a:endParaRPr>
            </a:p>
          </p:txBody>
        </p:sp>
        <p:cxnSp>
          <p:nvCxnSpPr>
            <p:cNvPr id="13" name="Łącznik prosty ze strzałką 12"/>
            <p:cNvCxnSpPr/>
            <p:nvPr/>
          </p:nvCxnSpPr>
          <p:spPr>
            <a:xfrm>
              <a:off x="2699792" y="3143415"/>
              <a:ext cx="1224136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pole tekstowe 14"/>
            <p:cNvSpPr txBox="1"/>
            <p:nvPr/>
          </p:nvSpPr>
          <p:spPr>
            <a:xfrm>
              <a:off x="2699792" y="2636912"/>
              <a:ext cx="122413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l-PL" sz="1400" dirty="0" smtClean="0"/>
                <a:t>wzbudzenie</a:t>
              </a:r>
              <a:endParaRPr lang="pl-PL" sz="1400" dirty="0"/>
            </a:p>
          </p:txBody>
        </p:sp>
        <p:cxnSp>
          <p:nvCxnSpPr>
            <p:cNvPr id="17" name="Łącznik prosty ze strzałką 16"/>
            <p:cNvCxnSpPr/>
            <p:nvPr/>
          </p:nvCxnSpPr>
          <p:spPr>
            <a:xfrm flipV="1">
              <a:off x="5220072" y="2636912"/>
              <a:ext cx="1224136" cy="30777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Łącznik prosty ze strzałką 17"/>
            <p:cNvCxnSpPr/>
            <p:nvPr/>
          </p:nvCxnSpPr>
          <p:spPr>
            <a:xfrm flipV="1">
              <a:off x="5372472" y="3097089"/>
              <a:ext cx="1224136" cy="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Łącznik prosty ze strzałką 18"/>
            <p:cNvCxnSpPr/>
            <p:nvPr/>
          </p:nvCxnSpPr>
          <p:spPr>
            <a:xfrm>
              <a:off x="5232569" y="3323945"/>
              <a:ext cx="1224136" cy="25151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pole tekstowe 21"/>
            <p:cNvSpPr txBox="1"/>
            <p:nvPr/>
          </p:nvSpPr>
          <p:spPr>
            <a:xfrm>
              <a:off x="6660232" y="2643415"/>
              <a:ext cx="2160239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l-PL" b="1" dirty="0" smtClean="0"/>
                <a:t>Pomiar emitowanego promieniowania</a:t>
              </a:r>
            </a:p>
            <a:p>
              <a:pPr algn="ctr"/>
              <a:endParaRPr lang="pl-PL" b="1" dirty="0"/>
            </a:p>
            <a:p>
              <a:pPr algn="ctr"/>
              <a:r>
                <a:rPr lang="pl-PL" sz="1600" dirty="0" smtClean="0"/>
                <a:t>(powrót do stanu podstawowego)</a:t>
              </a:r>
              <a:endParaRPr lang="pl-PL" sz="1600" dirty="0"/>
            </a:p>
          </p:txBody>
        </p:sp>
        <p:sp>
          <p:nvSpPr>
            <p:cNvPr id="25" name="pole tekstowe 24"/>
            <p:cNvSpPr txBox="1"/>
            <p:nvPr/>
          </p:nvSpPr>
          <p:spPr>
            <a:xfrm>
              <a:off x="5076055" y="2194991"/>
              <a:ext cx="138064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l-PL" sz="1400" dirty="0"/>
                <a:t>e</a:t>
              </a:r>
              <a:r>
                <a:rPr lang="pl-PL" sz="1400" dirty="0" smtClean="0"/>
                <a:t>misja prom.</a:t>
              </a:r>
              <a:endParaRPr lang="pl-PL" sz="1400" dirty="0"/>
            </a:p>
          </p:txBody>
        </p:sp>
      </p:grpSp>
      <p:sp>
        <p:nvSpPr>
          <p:cNvPr id="9" name="Prostokąt 8"/>
          <p:cNvSpPr/>
          <p:nvPr/>
        </p:nvSpPr>
        <p:spPr>
          <a:xfrm>
            <a:off x="638690" y="4449775"/>
            <a:ext cx="8253790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altLang="pl-PL" sz="24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pl-PL" altLang="pl-PL" dirty="0">
              <a:solidFill>
                <a:schemeClr val="bg2">
                  <a:lumMod val="25000"/>
                </a:schemeClr>
              </a:solidFill>
            </a:endParaRPr>
          </a:p>
          <a:p>
            <a:pPr marL="285750" indent="-285750">
              <a:buFont typeface="Wingdings" pitchFamily="2" charset="2"/>
              <a:buChar char="q"/>
            </a:pPr>
            <a:r>
              <a:rPr lang="pl-PL" altLang="pl-PL" dirty="0"/>
              <a:t> </a:t>
            </a:r>
            <a:r>
              <a:rPr lang="pl-PL" altLang="pl-PL" b="1" dirty="0">
                <a:solidFill>
                  <a:schemeClr val="accent1">
                    <a:lumMod val="75000"/>
                  </a:schemeClr>
                </a:solidFill>
              </a:rPr>
              <a:t>Wzbudzenie optyczne:</a:t>
            </a:r>
            <a:r>
              <a:rPr lang="pl-PL" altLang="pl-PL" dirty="0"/>
              <a:t> wzbudzenie przy pomocy energii promieniowania elektromagnetycznego </a:t>
            </a:r>
          </a:p>
          <a:p>
            <a:endParaRPr lang="pl-PL" altLang="pl-PL" dirty="0">
              <a:solidFill>
                <a:schemeClr val="bg2">
                  <a:lumMod val="25000"/>
                </a:schemeClr>
              </a:solidFill>
            </a:endParaRPr>
          </a:p>
          <a:p>
            <a:pPr marL="285750" indent="-285750">
              <a:buFont typeface="Wingdings" pitchFamily="2" charset="2"/>
              <a:buChar char="q"/>
            </a:pPr>
            <a:r>
              <a:rPr lang="pl-PL" altLang="pl-PL" dirty="0"/>
              <a:t> </a:t>
            </a:r>
            <a:r>
              <a:rPr lang="pl-PL" altLang="pl-PL" b="1" dirty="0">
                <a:solidFill>
                  <a:schemeClr val="accent1">
                    <a:lumMod val="75000"/>
                  </a:schemeClr>
                </a:solidFill>
              </a:rPr>
              <a:t>Wzbudzenie </a:t>
            </a:r>
            <a:r>
              <a:rPr lang="pl-PL" altLang="pl-PL" b="1" dirty="0" smtClean="0">
                <a:solidFill>
                  <a:schemeClr val="accent1">
                    <a:lumMod val="75000"/>
                  </a:schemeClr>
                </a:solidFill>
              </a:rPr>
              <a:t>termiczne: </a:t>
            </a:r>
            <a:r>
              <a:rPr lang="pl-PL" altLang="pl-PL" dirty="0" smtClean="0"/>
              <a:t>wzbudzenie przy pomocy wysokiej temperatury </a:t>
            </a:r>
            <a:endParaRPr lang="pl-PL" altLang="pl-PL" dirty="0"/>
          </a:p>
        </p:txBody>
      </p:sp>
    </p:spTree>
    <p:extLst>
      <p:ext uri="{BB962C8B-B14F-4D97-AF65-F5344CB8AC3E}">
        <p14:creationId xmlns:p14="http://schemas.microsoft.com/office/powerpoint/2010/main" val="672411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251520" y="2708920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pl-PL" sz="4400" dirty="0">
                <a:solidFill>
                  <a:srgbClr val="C00000"/>
                </a:solidFill>
              </a:rPr>
              <a:t>Spektroskopia fluorescencyjna cząsteczkowa</a:t>
            </a:r>
            <a:endParaRPr lang="pl-PL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1943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dirty="0" smtClean="0">
                <a:solidFill>
                  <a:schemeClr val="accent3">
                    <a:lumMod val="75000"/>
                  </a:schemeClr>
                </a:solidFill>
              </a:rPr>
              <a:t>Spektroskopia</a:t>
            </a:r>
            <a:endParaRPr lang="pl-PL" sz="4000" dirty="0">
              <a:solidFill>
                <a:schemeClr val="accent3">
                  <a:lumMod val="75000"/>
                </a:schemeClr>
              </a:solidFill>
            </a:endParaRPr>
          </a:p>
        </p:txBody>
      </p:sp>
      <p:grpSp>
        <p:nvGrpSpPr>
          <p:cNvPr id="7" name="Grupa 6"/>
          <p:cNvGrpSpPr/>
          <p:nvPr/>
        </p:nvGrpSpPr>
        <p:grpSpPr>
          <a:xfrm>
            <a:off x="323528" y="1556792"/>
            <a:ext cx="8496944" cy="4062651"/>
            <a:chOff x="323528" y="1556792"/>
            <a:chExt cx="8496944" cy="4062651"/>
          </a:xfrm>
        </p:grpSpPr>
        <p:sp>
          <p:nvSpPr>
            <p:cNvPr id="3" name="pole tekstowe 2"/>
            <p:cNvSpPr txBox="1"/>
            <p:nvPr/>
          </p:nvSpPr>
          <p:spPr>
            <a:xfrm>
              <a:off x="323528" y="1556792"/>
              <a:ext cx="8496944" cy="40626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 pitchFamily="34" charset="0"/>
                <a:buChar char="•"/>
              </a:pPr>
              <a:endParaRPr lang="pl-PL" dirty="0" smtClean="0"/>
            </a:p>
            <a:p>
              <a:pPr marL="285750" indent="-285750">
                <a:buFont typeface="Arial" pitchFamily="34" charset="0"/>
                <a:buChar char="•"/>
              </a:pPr>
              <a:r>
                <a:rPr lang="pl-PL" dirty="0" smtClean="0"/>
                <a:t>ABSORPCYJNA – pomiar promieniowania pochłoniętego przez próbkę</a:t>
              </a:r>
            </a:p>
            <a:p>
              <a:pPr marL="285750" indent="-285750">
                <a:buFont typeface="Arial" pitchFamily="34" charset="0"/>
                <a:buChar char="•"/>
              </a:pPr>
              <a:endParaRPr lang="pl-PL" dirty="0"/>
            </a:p>
            <a:p>
              <a:endParaRPr lang="pl-PL" dirty="0"/>
            </a:p>
            <a:p>
              <a:pPr marL="285750" indent="-285750">
                <a:buFont typeface="Arial" pitchFamily="34" charset="0"/>
                <a:buChar char="•"/>
              </a:pPr>
              <a:endParaRPr lang="pl-PL" dirty="0" smtClean="0"/>
            </a:p>
            <a:p>
              <a:pPr marL="285750" indent="-285750">
                <a:lnSpc>
                  <a:spcPct val="200000"/>
                </a:lnSpc>
                <a:buFont typeface="Arial" pitchFamily="34" charset="0"/>
                <a:buChar char="•"/>
              </a:pPr>
              <a:r>
                <a:rPr lang="pl-PL" u="sng" dirty="0" smtClean="0"/>
                <a:t>EMISYJNA</a:t>
              </a:r>
              <a:r>
                <a:rPr lang="pl-PL" dirty="0" smtClean="0"/>
                <a:t> – po pochłonięciu energii promieniowania, próbka oddaje ją w postaci ciepła i również jako promieniowanie elektromagnetyczne</a:t>
              </a:r>
            </a:p>
            <a:p>
              <a:pPr>
                <a:lnSpc>
                  <a:spcPct val="200000"/>
                </a:lnSpc>
              </a:pPr>
              <a:r>
                <a:rPr lang="pl-PL" dirty="0"/>
                <a:t>	</a:t>
              </a:r>
              <a:r>
                <a:rPr lang="pl-PL" dirty="0" smtClean="0"/>
                <a:t> </a:t>
              </a:r>
              <a:r>
                <a:rPr lang="pl-PL" sz="2400" b="1" dirty="0" smtClean="0"/>
                <a:t>pomiar promieniowania emitowanego przez próbkę jest podstawą technik emisyjnych</a:t>
              </a:r>
              <a:endParaRPr lang="pl-PL" sz="2400" b="1" dirty="0"/>
            </a:p>
          </p:txBody>
        </p:sp>
        <p:cxnSp>
          <p:nvCxnSpPr>
            <p:cNvPr id="5" name="Łącznik prosty ze strzałką 4"/>
            <p:cNvCxnSpPr/>
            <p:nvPr/>
          </p:nvCxnSpPr>
          <p:spPr>
            <a:xfrm>
              <a:off x="539552" y="4581128"/>
              <a:ext cx="720080" cy="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566685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sz="4800" dirty="0" smtClean="0">
                <a:solidFill>
                  <a:schemeClr val="accent3">
                    <a:lumMod val="75000"/>
                  </a:schemeClr>
                </a:solidFill>
              </a:rPr>
              <a:t>Luminescencja</a:t>
            </a:r>
            <a:endParaRPr lang="pl-PL" sz="48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854280"/>
          </a:xfrm>
        </p:spPr>
        <p:txBody>
          <a:bodyPr>
            <a:normAutofit fontScale="92500"/>
          </a:bodyPr>
          <a:lstStyle/>
          <a:p>
            <a:r>
              <a:rPr lang="pl-PL" sz="2400" dirty="0"/>
              <a:t>E</a:t>
            </a:r>
            <a:r>
              <a:rPr lang="pl-PL" sz="2400" dirty="0" smtClean="0"/>
              <a:t>misja</a:t>
            </a:r>
            <a:r>
              <a:rPr lang="pl-PL" sz="2400" dirty="0"/>
              <a:t> </a:t>
            </a:r>
            <a:r>
              <a:rPr lang="pl-PL" sz="2400" dirty="0" smtClean="0"/>
              <a:t>promieniowania elektromagnetycznego</a:t>
            </a:r>
            <a:r>
              <a:rPr lang="pl-PL" sz="2400" dirty="0"/>
              <a:t> przez niektóre </a:t>
            </a:r>
            <a:r>
              <a:rPr lang="pl-PL" sz="2400" dirty="0" smtClean="0"/>
              <a:t>substancje w czasie nie krótszym niż 10</a:t>
            </a:r>
            <a:r>
              <a:rPr lang="pl-PL" sz="2400" baseline="30000" dirty="0" smtClean="0"/>
              <a:t>-10</a:t>
            </a:r>
            <a:r>
              <a:rPr lang="pl-PL" sz="2400" dirty="0" smtClean="0"/>
              <a:t> s. po zaabsorbowaniu promieniowania. </a:t>
            </a:r>
          </a:p>
          <a:p>
            <a:pPr marL="0" indent="0">
              <a:buNone/>
            </a:pPr>
            <a:endParaRPr lang="pl-PL" sz="2400" dirty="0" smtClean="0"/>
          </a:p>
          <a:p>
            <a:pPr marL="0" indent="0">
              <a:buNone/>
            </a:pPr>
            <a:r>
              <a:rPr lang="pl-PL" sz="2000" dirty="0" smtClean="0"/>
              <a:t>Zależnie od czynnika wzbudzającego wyróżniamy:</a:t>
            </a:r>
          </a:p>
          <a:p>
            <a:pPr marL="0" indent="0">
              <a:buNone/>
            </a:pPr>
            <a:endParaRPr lang="pl-PL" sz="2000" dirty="0" smtClean="0"/>
          </a:p>
          <a:p>
            <a:pPr>
              <a:lnSpc>
                <a:spcPct val="110000"/>
              </a:lnSpc>
              <a:buFont typeface="Wingdings" pitchFamily="2" charset="2"/>
              <a:buChar char="Ø"/>
            </a:pPr>
            <a:r>
              <a:rPr lang="pl-PL" sz="2400" dirty="0" smtClean="0">
                <a:solidFill>
                  <a:srgbClr val="C00000"/>
                </a:solidFill>
              </a:rPr>
              <a:t>CHEMILUMINESCENCJĘ</a:t>
            </a:r>
            <a:r>
              <a:rPr lang="pl-PL" sz="2400" dirty="0" smtClean="0"/>
              <a:t> – energia r. chemicznych</a:t>
            </a:r>
          </a:p>
          <a:p>
            <a:pPr>
              <a:lnSpc>
                <a:spcPct val="110000"/>
              </a:lnSpc>
              <a:buFont typeface="Wingdings" pitchFamily="2" charset="2"/>
              <a:buChar char="Ø"/>
            </a:pPr>
            <a:r>
              <a:rPr lang="pl-PL" sz="2400" dirty="0" smtClean="0">
                <a:solidFill>
                  <a:srgbClr val="C00000"/>
                </a:solidFill>
              </a:rPr>
              <a:t>BIOLUMINESCENCJĘ</a:t>
            </a:r>
            <a:r>
              <a:rPr lang="pl-PL" sz="2400" dirty="0" smtClean="0"/>
              <a:t> – procesy biologiczne w żywych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pl-PL" sz="2400" dirty="0" smtClean="0"/>
              <a:t> organizmach </a:t>
            </a:r>
            <a:r>
              <a:rPr lang="pl-PL" sz="2400" dirty="0" smtClean="0">
                <a:solidFill>
                  <a:schemeClr val="bg1">
                    <a:lumMod val="50000"/>
                  </a:schemeClr>
                </a:solidFill>
              </a:rPr>
              <a:t>(bakterie, org. wodne, świetliki)</a:t>
            </a:r>
          </a:p>
          <a:p>
            <a:pPr>
              <a:lnSpc>
                <a:spcPct val="110000"/>
              </a:lnSpc>
              <a:buFont typeface="Wingdings" pitchFamily="2" charset="2"/>
              <a:buChar char="Ø"/>
            </a:pPr>
            <a:r>
              <a:rPr lang="pl-PL" sz="2400" dirty="0" smtClean="0">
                <a:solidFill>
                  <a:srgbClr val="C00000"/>
                </a:solidFill>
              </a:rPr>
              <a:t>ELEKTROLUMINESCENCJĘ</a:t>
            </a:r>
            <a:r>
              <a:rPr lang="pl-PL" sz="2400" dirty="0" smtClean="0"/>
              <a:t> –prąd elektryczny (stały/zmienny)</a:t>
            </a:r>
          </a:p>
          <a:p>
            <a:pPr>
              <a:lnSpc>
                <a:spcPct val="110000"/>
              </a:lnSpc>
              <a:buFont typeface="Wingdings" pitchFamily="2" charset="2"/>
              <a:buChar char="Ø"/>
            </a:pPr>
            <a:r>
              <a:rPr lang="pl-PL" sz="2400" b="1" u="sng" dirty="0" smtClean="0">
                <a:solidFill>
                  <a:srgbClr val="C00000"/>
                </a:solidFill>
              </a:rPr>
              <a:t>FOTOLUMINESCENCJĘ</a:t>
            </a:r>
            <a:r>
              <a:rPr lang="pl-PL" sz="2400" b="1" u="sng" dirty="0" smtClean="0"/>
              <a:t> – promieniowanie z zakresu UV-VIS</a:t>
            </a:r>
            <a:endParaRPr lang="pl-PL" sz="2400" b="1" u="sng" dirty="0"/>
          </a:p>
        </p:txBody>
      </p:sp>
    </p:spTree>
    <p:extLst>
      <p:ext uri="{BB962C8B-B14F-4D97-AF65-F5344CB8AC3E}">
        <p14:creationId xmlns:p14="http://schemas.microsoft.com/office/powerpoint/2010/main" val="1378279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467544" y="476672"/>
            <a:ext cx="77048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Ogólny schemat fotoluminescencji:</a:t>
            </a:r>
          </a:p>
          <a:p>
            <a:endParaRPr lang="pl-PL" dirty="0"/>
          </a:p>
        </p:txBody>
      </p:sp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506" y="943333"/>
            <a:ext cx="5895975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Prostokąt 4"/>
          <p:cNvSpPr/>
          <p:nvPr/>
        </p:nvSpPr>
        <p:spPr>
          <a:xfrm>
            <a:off x="611560" y="1772816"/>
            <a:ext cx="684076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pl-PL" sz="1100" dirty="0">
                <a:solidFill>
                  <a:srgbClr val="D16349">
                    <a:lumMod val="75000"/>
                  </a:srgbClr>
                </a:solidFill>
                <a:latin typeface="Arial"/>
              </a:rPr>
              <a:t>Kocjan R. Chemia analityczna. Podręcznik dla studentów tom 2. PZWL Warszawa, 2002</a:t>
            </a:r>
            <a:r>
              <a:rPr lang="pl-PL" sz="1100" dirty="0">
                <a:solidFill>
                  <a:prstClr val="white">
                    <a:lumMod val="75000"/>
                  </a:prstClr>
                </a:solidFill>
                <a:latin typeface="Arial"/>
              </a:rPr>
              <a:t>.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583460" y="2204864"/>
            <a:ext cx="813690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defRPr/>
            </a:pPr>
            <a:r>
              <a:rPr lang="pl-PL" sz="2000" dirty="0" smtClean="0"/>
              <a:t>Emisja </a:t>
            </a:r>
            <a:r>
              <a:rPr lang="pl-PL" sz="2000" dirty="0"/>
              <a:t>promieniowania elektromagnetycznego </a:t>
            </a:r>
            <a:r>
              <a:rPr lang="pl-PL" sz="2000" dirty="0" smtClean="0"/>
              <a:t>musi nastąpić w </a:t>
            </a:r>
            <a:r>
              <a:rPr lang="pl-PL" sz="2000" dirty="0"/>
              <a:t>czasie </a:t>
            </a:r>
            <a:r>
              <a:rPr lang="pl-PL" sz="2000" u="sng" dirty="0">
                <a:solidFill>
                  <a:schemeClr val="accent1"/>
                </a:solidFill>
              </a:rPr>
              <a:t>nie krótszym niż </a:t>
            </a:r>
            <a:r>
              <a:rPr lang="pl-PL" sz="2000" u="sng" dirty="0" smtClean="0">
                <a:solidFill>
                  <a:schemeClr val="accent1"/>
                </a:solidFill>
              </a:rPr>
              <a:t>10</a:t>
            </a:r>
            <a:r>
              <a:rPr lang="pl-PL" sz="2000" u="sng" baseline="30000" dirty="0" smtClean="0">
                <a:solidFill>
                  <a:schemeClr val="accent1"/>
                </a:solidFill>
              </a:rPr>
              <a:t>-10</a:t>
            </a:r>
            <a:r>
              <a:rPr lang="pl-PL" sz="2000" u="sng" dirty="0" smtClean="0">
                <a:solidFill>
                  <a:schemeClr val="accent1"/>
                </a:solidFill>
              </a:rPr>
              <a:t> sekundy</a:t>
            </a:r>
            <a:r>
              <a:rPr lang="pl-PL" sz="2000" dirty="0" smtClean="0">
                <a:solidFill>
                  <a:schemeClr val="accent1"/>
                </a:solidFill>
              </a:rPr>
              <a:t> </a:t>
            </a:r>
            <a:r>
              <a:rPr lang="pl-PL" sz="2000" dirty="0"/>
              <a:t>od momentu zaabsorbowania energii przez </a:t>
            </a:r>
            <a:r>
              <a:rPr lang="pl-PL" sz="2000" dirty="0" smtClean="0"/>
              <a:t>atomy/cząsteczki.</a:t>
            </a:r>
          </a:p>
          <a:p>
            <a:pPr algn="just">
              <a:lnSpc>
                <a:spcPct val="150000"/>
              </a:lnSpc>
              <a:defRPr/>
            </a:pPr>
            <a:r>
              <a:rPr lang="pl-PL" sz="2000" dirty="0" smtClean="0"/>
              <a:t>Czas </a:t>
            </a:r>
            <a:r>
              <a:rPr lang="pl-PL" sz="2000" dirty="0"/>
              <a:t>oddawania </a:t>
            </a:r>
            <a:r>
              <a:rPr lang="pl-PL" sz="2000" dirty="0" smtClean="0"/>
              <a:t>energii </a:t>
            </a:r>
            <a:r>
              <a:rPr lang="pl-PL" sz="2000" dirty="0"/>
              <a:t>przez wzbudzoną cząsteczkę X* jest rzędu 10</a:t>
            </a:r>
            <a:r>
              <a:rPr lang="pl-PL" sz="2000" baseline="30000" dirty="0"/>
              <a:t>-9</a:t>
            </a:r>
            <a:r>
              <a:rPr lang="pl-PL" sz="2000" dirty="0"/>
              <a:t> – </a:t>
            </a:r>
            <a:r>
              <a:rPr lang="pl-PL" sz="2000" dirty="0" smtClean="0"/>
              <a:t>10</a:t>
            </a:r>
            <a:r>
              <a:rPr lang="pl-PL" sz="2000" baseline="30000" dirty="0" smtClean="0"/>
              <a:t>-7 </a:t>
            </a:r>
            <a:r>
              <a:rPr lang="pl-PL" sz="2000" dirty="0" smtClean="0"/>
              <a:t>s.</a:t>
            </a:r>
            <a:endParaRPr lang="pl-PL" sz="2000" baseline="30000" dirty="0"/>
          </a:p>
          <a:p>
            <a:pPr algn="just">
              <a:lnSpc>
                <a:spcPct val="150000"/>
              </a:lnSpc>
              <a:defRPr/>
            </a:pPr>
            <a:r>
              <a:rPr lang="pl-PL" sz="2000" dirty="0"/>
              <a:t>Ponieważ emisji promieniowania towarzyszy wydzielenie ciepła </a:t>
            </a:r>
            <a:r>
              <a:rPr lang="pl-PL" sz="2000" dirty="0" smtClean="0"/>
              <a:t>dlatego  energia emitowanego promieniowania jest mniejsza </a:t>
            </a:r>
            <a:r>
              <a:rPr lang="pl-PL" sz="2000" dirty="0"/>
              <a:t>niż </a:t>
            </a:r>
            <a:r>
              <a:rPr lang="pl-PL" sz="2000" dirty="0" smtClean="0"/>
              <a:t>wzbudzanego</a:t>
            </a:r>
            <a:r>
              <a:rPr lang="pl-PL" sz="2000" dirty="0"/>
              <a:t> </a:t>
            </a:r>
            <a:r>
              <a:rPr lang="pl-PL" sz="2000" dirty="0" smtClean="0"/>
              <a:t>widmo jest przesunięte w stronę fal dłuższych</a:t>
            </a: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2616119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3774" y="2636912"/>
            <a:ext cx="4450503" cy="27363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Prostokąt 3"/>
          <p:cNvSpPr/>
          <p:nvPr/>
        </p:nvSpPr>
        <p:spPr>
          <a:xfrm>
            <a:off x="1763688" y="5589240"/>
            <a:ext cx="588640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100" dirty="0">
                <a:solidFill>
                  <a:srgbClr val="D16349">
                    <a:lumMod val="75000"/>
                  </a:srgbClr>
                </a:solidFill>
                <a:latin typeface="Arial"/>
              </a:rPr>
              <a:t>Kocjan R. Chemia analityczna. Podręcznik dla studentów tom 2. PZWL Warszawa, 2002</a:t>
            </a:r>
            <a:endParaRPr lang="pl-PL" dirty="0"/>
          </a:p>
        </p:txBody>
      </p:sp>
      <p:sp>
        <p:nvSpPr>
          <p:cNvPr id="5" name="Prostokąt 4"/>
          <p:cNvSpPr/>
          <p:nvPr/>
        </p:nvSpPr>
        <p:spPr>
          <a:xfrm>
            <a:off x="971600" y="620688"/>
            <a:ext cx="727280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l-PL" altLang="pl-PL" sz="2000" dirty="0" smtClean="0"/>
              <a:t>Fotoluminescencja charakteryzuje się zarówno widmem promieniowania absorbowanego przez cząsteczki jak i widmem promieniowania emitowanego (widmo fluorescencji). Obydwa widma są swoimi odbiciami zwierciadlanymi:</a:t>
            </a:r>
          </a:p>
        </p:txBody>
      </p:sp>
    </p:spTree>
    <p:extLst>
      <p:ext uri="{BB962C8B-B14F-4D97-AF65-F5344CB8AC3E}">
        <p14:creationId xmlns:p14="http://schemas.microsoft.com/office/powerpoint/2010/main" val="2448189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dirty="0" smtClean="0">
                <a:solidFill>
                  <a:schemeClr val="accent3">
                    <a:lumMod val="75000"/>
                  </a:schemeClr>
                </a:solidFill>
              </a:rPr>
              <a:t>Fotoluminescencja</a:t>
            </a:r>
            <a:endParaRPr lang="pl-PL" sz="40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pole tekstowe 2"/>
          <p:cNvSpPr txBox="1"/>
          <p:nvPr/>
        </p:nvSpPr>
        <p:spPr>
          <a:xfrm>
            <a:off x="323528" y="1556792"/>
            <a:ext cx="8352928" cy="495520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pl-PL" sz="2000" dirty="0"/>
              <a:t>Ze względu na czas trwania </a:t>
            </a:r>
            <a:r>
              <a:rPr lang="pl-PL" sz="2000" u="sng" dirty="0"/>
              <a:t>fotoluminescencję</a:t>
            </a:r>
            <a:r>
              <a:rPr lang="pl-PL" sz="2000" dirty="0"/>
              <a:t> dzieli się na</a:t>
            </a:r>
            <a:r>
              <a:rPr lang="pl-PL" sz="2000" dirty="0" smtClean="0"/>
              <a:t>:</a:t>
            </a:r>
          </a:p>
          <a:p>
            <a:endParaRPr lang="pl-PL" sz="2000" dirty="0"/>
          </a:p>
          <a:p>
            <a:r>
              <a:rPr lang="pl-PL" sz="2000" b="1" dirty="0" smtClean="0">
                <a:solidFill>
                  <a:schemeClr val="accent1">
                    <a:lumMod val="75000"/>
                  </a:schemeClr>
                </a:solidFill>
              </a:rPr>
              <a:t>fluorescencję</a:t>
            </a:r>
            <a:r>
              <a:rPr lang="pl-PL" sz="2000" dirty="0" smtClean="0"/>
              <a:t>– </a:t>
            </a:r>
            <a:r>
              <a:rPr lang="pl-PL" sz="2000" dirty="0"/>
              <a:t>zjawisko trwające wyłącznie podczas działania czynnika </a:t>
            </a:r>
            <a:r>
              <a:rPr lang="pl-PL" sz="2000" dirty="0" smtClean="0"/>
              <a:t>wzbudzającego; krótki czas zaniku trwający 10</a:t>
            </a:r>
            <a:r>
              <a:rPr lang="pl-PL" sz="2000" baseline="30000" dirty="0" smtClean="0"/>
              <a:t>-9</a:t>
            </a:r>
            <a:r>
              <a:rPr lang="pl-PL" sz="2000" dirty="0" smtClean="0"/>
              <a:t> – 10</a:t>
            </a:r>
            <a:r>
              <a:rPr lang="pl-PL" sz="2000" baseline="30000" dirty="0" smtClean="0"/>
              <a:t>-7</a:t>
            </a:r>
            <a:r>
              <a:rPr lang="pl-PL" sz="2000" dirty="0" smtClean="0"/>
              <a:t> s. </a:t>
            </a:r>
          </a:p>
          <a:p>
            <a:endParaRPr lang="pl-PL" sz="2000" dirty="0"/>
          </a:p>
          <a:p>
            <a:r>
              <a:rPr lang="pl-PL" sz="2000" b="1" dirty="0" smtClean="0">
                <a:solidFill>
                  <a:schemeClr val="accent1">
                    <a:lumMod val="75000"/>
                  </a:schemeClr>
                </a:solidFill>
              </a:rPr>
              <a:t>fosforescencję</a:t>
            </a:r>
            <a:r>
              <a:rPr lang="pl-PL" sz="2000" dirty="0" smtClean="0"/>
              <a:t>– </a:t>
            </a:r>
            <a:r>
              <a:rPr lang="pl-PL" sz="2000" dirty="0"/>
              <a:t>zjawisko trwające również przez pewien czas po ustąpieniu czynnika </a:t>
            </a:r>
            <a:r>
              <a:rPr lang="pl-PL" sz="2000" dirty="0" smtClean="0"/>
              <a:t>wzbudzającego; długi czas zaniku</a:t>
            </a:r>
          </a:p>
          <a:p>
            <a:endParaRPr lang="pl-PL" sz="2000" dirty="0"/>
          </a:p>
          <a:p>
            <a:r>
              <a:rPr lang="pl-PL" sz="2000" dirty="0" smtClean="0">
                <a:solidFill>
                  <a:schemeClr val="accent1">
                    <a:lumMod val="75000"/>
                  </a:schemeClr>
                </a:solidFill>
              </a:rPr>
              <a:t>Fosforescencja</a:t>
            </a:r>
            <a:r>
              <a:rPr lang="pl-PL" sz="2000" dirty="0" smtClean="0"/>
              <a:t> jest procesem o długim czasie zaniku promieniowania emitowanego po wzbudzeniu (kilka minut/sekund). Spowodowane jest to magazynowaniem energii wewnątrz struktury cząsteczki.</a:t>
            </a:r>
          </a:p>
          <a:p>
            <a:endParaRPr lang="pl-PL" sz="2000" dirty="0"/>
          </a:p>
          <a:p>
            <a:r>
              <a:rPr lang="pl-PL" sz="2000" dirty="0" smtClean="0"/>
              <a:t>W przypadku </a:t>
            </a:r>
            <a:r>
              <a:rPr lang="pl-PL" sz="2000" dirty="0" smtClean="0">
                <a:solidFill>
                  <a:schemeClr val="accent1">
                    <a:lumMod val="75000"/>
                  </a:schemeClr>
                </a:solidFill>
              </a:rPr>
              <a:t>fluorescencji</a:t>
            </a:r>
            <a:r>
              <a:rPr lang="pl-PL" sz="2000" dirty="0" smtClean="0"/>
              <a:t> następuje natychmiastowa zamiana promieniowania zaabsorbowanego w emitowaną energię.</a:t>
            </a:r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51124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b="1" dirty="0" smtClean="0">
                <a:solidFill>
                  <a:schemeClr val="bg2">
                    <a:lumMod val="50000"/>
                  </a:schemeClr>
                </a:solidFill>
              </a:rPr>
              <a:t>Diagram Jabłońskiego</a:t>
            </a:r>
            <a:endParaRPr lang="pl-PL" sz="4000" b="1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3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389" y="1412776"/>
            <a:ext cx="3384376" cy="48431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pole tekstowe 3"/>
          <p:cNvSpPr txBox="1"/>
          <p:nvPr/>
        </p:nvSpPr>
        <p:spPr>
          <a:xfrm>
            <a:off x="4283968" y="1556790"/>
            <a:ext cx="4608512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l-PL" sz="1600" dirty="0" smtClean="0">
                <a:solidFill>
                  <a:schemeClr val="tx2">
                    <a:lumMod val="75000"/>
                  </a:schemeClr>
                </a:solidFill>
              </a:rPr>
              <a:t>Pokazuje kolejne etapy prowadzące do </a:t>
            </a:r>
            <a:r>
              <a:rPr lang="pl-PL" sz="1600" dirty="0" err="1" smtClean="0">
                <a:solidFill>
                  <a:schemeClr val="tx2">
                    <a:lumMod val="75000"/>
                  </a:schemeClr>
                </a:solidFill>
              </a:rPr>
              <a:t>fluo</a:t>
            </a:r>
            <a:r>
              <a:rPr lang="pl-PL" sz="1600" dirty="0" smtClean="0">
                <a:solidFill>
                  <a:schemeClr val="tx2">
                    <a:lumMod val="75000"/>
                  </a:schemeClr>
                </a:solidFill>
              </a:rPr>
              <a:t>- i fosforescencji; różnice pomiędzy nimi</a:t>
            </a:r>
          </a:p>
          <a:p>
            <a:pPr marL="285750" indent="-285750">
              <a:buFont typeface="Arial" pitchFamily="34" charset="0"/>
              <a:buChar char="•"/>
            </a:pPr>
            <a:endParaRPr lang="pl-PL" sz="1600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pl-PL" sz="1600" dirty="0" smtClean="0">
                <a:solidFill>
                  <a:schemeClr val="tx2">
                    <a:lumMod val="75000"/>
                  </a:schemeClr>
                </a:solidFill>
              </a:rPr>
              <a:t>S</a:t>
            </a:r>
            <a:r>
              <a:rPr lang="pl-PL" sz="1600" baseline="-25000" dirty="0" smtClean="0">
                <a:solidFill>
                  <a:schemeClr val="tx2">
                    <a:lumMod val="75000"/>
                  </a:schemeClr>
                </a:solidFill>
              </a:rPr>
              <a:t>0</a:t>
            </a:r>
            <a:r>
              <a:rPr lang="pl-PL" sz="1600" dirty="0" smtClean="0">
                <a:solidFill>
                  <a:schemeClr val="tx2">
                    <a:lumMod val="75000"/>
                  </a:schemeClr>
                </a:solidFill>
              </a:rPr>
              <a:t> – podstawowy stan elektronowy, S</a:t>
            </a:r>
            <a:r>
              <a:rPr lang="pl-PL" sz="1600" baseline="-25000" dirty="0" smtClean="0">
                <a:solidFill>
                  <a:schemeClr val="tx2">
                    <a:lumMod val="75000"/>
                  </a:schemeClr>
                </a:solidFill>
              </a:rPr>
              <a:t>1</a:t>
            </a:r>
            <a:r>
              <a:rPr lang="pl-PL" sz="1600" dirty="0" smtClean="0">
                <a:solidFill>
                  <a:schemeClr val="tx2">
                    <a:lumMod val="75000"/>
                  </a:schemeClr>
                </a:solidFill>
              </a:rPr>
              <a:t> – górny stan elektronowy (po wzbudzeniu)</a:t>
            </a:r>
          </a:p>
          <a:p>
            <a:pPr marL="285750" indent="-285750">
              <a:buFont typeface="Arial" pitchFamily="34" charset="0"/>
              <a:buChar char="•"/>
            </a:pPr>
            <a:endParaRPr lang="pl-PL" sz="1600" dirty="0">
              <a:solidFill>
                <a:schemeClr val="tx2">
                  <a:lumMod val="75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pl-PL" sz="1600" dirty="0" err="1" smtClean="0">
                <a:solidFill>
                  <a:schemeClr val="tx2">
                    <a:lumMod val="75000"/>
                  </a:schemeClr>
                </a:solidFill>
              </a:rPr>
              <a:t>Bezpromieniste</a:t>
            </a:r>
            <a:r>
              <a:rPr lang="pl-PL" sz="1600" dirty="0" smtClean="0">
                <a:solidFill>
                  <a:schemeClr val="tx2">
                    <a:lumMod val="75000"/>
                  </a:schemeClr>
                </a:solidFill>
              </a:rPr>
              <a:t> oddawanie energii do poziomu S</a:t>
            </a:r>
            <a:r>
              <a:rPr lang="pl-PL" sz="1600" baseline="-25000" dirty="0" smtClean="0">
                <a:solidFill>
                  <a:schemeClr val="tx2">
                    <a:lumMod val="75000"/>
                  </a:schemeClr>
                </a:solidFill>
              </a:rPr>
              <a:t>1</a:t>
            </a:r>
          </a:p>
          <a:p>
            <a:pPr marL="285750" indent="-285750">
              <a:buFont typeface="Arial" pitchFamily="34" charset="0"/>
              <a:buChar char="•"/>
            </a:pPr>
            <a:endParaRPr lang="pl-PL" sz="1600" dirty="0">
              <a:solidFill>
                <a:schemeClr val="tx2">
                  <a:lumMod val="75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pl-PL" sz="1600" dirty="0" smtClean="0">
                <a:solidFill>
                  <a:schemeClr val="tx2">
                    <a:lumMod val="75000"/>
                  </a:schemeClr>
                </a:solidFill>
              </a:rPr>
              <a:t>T</a:t>
            </a:r>
            <a:r>
              <a:rPr lang="pl-PL" sz="1600" baseline="-25000" dirty="0" smtClean="0">
                <a:solidFill>
                  <a:schemeClr val="tx2">
                    <a:lumMod val="75000"/>
                  </a:schemeClr>
                </a:solidFill>
              </a:rPr>
              <a:t>1 </a:t>
            </a:r>
            <a:r>
              <a:rPr lang="pl-PL" sz="1600" dirty="0" smtClean="0">
                <a:solidFill>
                  <a:schemeClr val="tx2">
                    <a:lumMod val="75000"/>
                  </a:schemeClr>
                </a:solidFill>
              </a:rPr>
              <a:t>– metastabilny stan elektronowy, cząsteczki posiadające go wykazują zjawisko </a:t>
            </a:r>
            <a:r>
              <a:rPr lang="pl-PL" sz="1600" u="sng" dirty="0" smtClean="0">
                <a:solidFill>
                  <a:schemeClr val="accent1"/>
                </a:solidFill>
              </a:rPr>
              <a:t>fosforescencji</a:t>
            </a:r>
          </a:p>
          <a:p>
            <a:pPr marL="285750" indent="-285750">
              <a:buFont typeface="Arial" pitchFamily="34" charset="0"/>
              <a:buChar char="•"/>
            </a:pPr>
            <a:endParaRPr lang="pl-PL" sz="1600" u="sng" dirty="0">
              <a:solidFill>
                <a:schemeClr val="accent1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pl-PL" sz="1600" dirty="0" smtClean="0">
                <a:solidFill>
                  <a:schemeClr val="accent1"/>
                </a:solidFill>
              </a:rPr>
              <a:t>T</a:t>
            </a:r>
            <a:r>
              <a:rPr lang="pl-PL" sz="1600" baseline="-25000" dirty="0" smtClean="0">
                <a:solidFill>
                  <a:schemeClr val="accent1"/>
                </a:solidFill>
              </a:rPr>
              <a:t>1</a:t>
            </a:r>
            <a:r>
              <a:rPr lang="pl-PL" sz="1600" dirty="0" smtClean="0">
                <a:solidFill>
                  <a:schemeClr val="accent1"/>
                </a:solidFill>
              </a:rPr>
              <a:t>                    S</a:t>
            </a:r>
            <a:r>
              <a:rPr lang="pl-PL" sz="1600" baseline="-25000" dirty="0" smtClean="0">
                <a:solidFill>
                  <a:schemeClr val="accent1"/>
                </a:solidFill>
              </a:rPr>
              <a:t>0</a:t>
            </a:r>
            <a:r>
              <a:rPr lang="pl-PL" sz="1600" dirty="0" smtClean="0">
                <a:solidFill>
                  <a:schemeClr val="accent1"/>
                </a:solidFill>
              </a:rPr>
              <a:t>  emisja promieniowania trwa długo ale jego energia jest mniejsza</a:t>
            </a:r>
          </a:p>
          <a:p>
            <a:pPr marL="285750" indent="-285750">
              <a:buFont typeface="Arial" pitchFamily="34" charset="0"/>
              <a:buChar char="•"/>
            </a:pPr>
            <a:endParaRPr lang="pl-PL" sz="1600" u="sng" dirty="0" smtClean="0">
              <a:solidFill>
                <a:schemeClr val="accent1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endParaRPr lang="pl-PL" sz="1600" u="sng" dirty="0" smtClean="0">
              <a:solidFill>
                <a:schemeClr val="accent1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endParaRPr lang="pl-PL" sz="1600" u="sng" dirty="0">
              <a:solidFill>
                <a:schemeClr val="accent1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endParaRPr lang="pl-PL" sz="1600" u="sng" dirty="0">
              <a:solidFill>
                <a:schemeClr val="accent1"/>
              </a:solidFill>
            </a:endParaRPr>
          </a:p>
        </p:txBody>
      </p:sp>
      <p:cxnSp>
        <p:nvCxnSpPr>
          <p:cNvPr id="7" name="Łącznik prosty ze strzałką 6"/>
          <p:cNvCxnSpPr/>
          <p:nvPr/>
        </p:nvCxnSpPr>
        <p:spPr>
          <a:xfrm>
            <a:off x="4967853" y="4869160"/>
            <a:ext cx="72008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pole tekstowe 7"/>
          <p:cNvSpPr txBox="1"/>
          <p:nvPr/>
        </p:nvSpPr>
        <p:spPr>
          <a:xfrm>
            <a:off x="4139952" y="5517232"/>
            <a:ext cx="468052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400" dirty="0">
                <a:solidFill>
                  <a:srgbClr val="7030A0"/>
                </a:solidFill>
              </a:rPr>
              <a:t>Diagram ten został opracowany przez polskiego fizyka Aleksandra Jabłońskiego i opublikowany w 1933 roku w czasopiśmie </a:t>
            </a:r>
            <a:r>
              <a:rPr lang="pl-PL" sz="1400" i="1" dirty="0">
                <a:solidFill>
                  <a:srgbClr val="7030A0"/>
                </a:solidFill>
              </a:rPr>
              <a:t>Nature</a:t>
            </a:r>
            <a:endParaRPr lang="pl-PL" sz="1400" dirty="0">
              <a:solidFill>
                <a:srgbClr val="7030A0"/>
              </a:solidFill>
            </a:endParaRPr>
          </a:p>
        </p:txBody>
      </p:sp>
      <p:sp>
        <p:nvSpPr>
          <p:cNvPr id="10" name="pole tekstowe 9"/>
          <p:cNvSpPr txBox="1"/>
          <p:nvPr/>
        </p:nvSpPr>
        <p:spPr>
          <a:xfrm>
            <a:off x="291747" y="6327327"/>
            <a:ext cx="35082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100" dirty="0">
                <a:solidFill>
                  <a:srgbClr val="D16349">
                    <a:lumMod val="75000"/>
                  </a:srgbClr>
                </a:solidFill>
                <a:latin typeface="Arial"/>
              </a:rPr>
              <a:t>Kocjan R. Chemia analityczna. Podręcznik dla studentów tom 2. PZWL Warszawa, 2002</a:t>
            </a:r>
            <a:endParaRPr lang="pl-PL" sz="1100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43500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xmlns="" id="{E8E7CACE-466A-1587-74E2-A5AB6A36C894}"/>
              </a:ext>
            </a:extLst>
          </p:cNvPr>
          <p:cNvSpPr txBox="1"/>
          <p:nvPr/>
        </p:nvSpPr>
        <p:spPr>
          <a:xfrm>
            <a:off x="2273878" y="3067725"/>
            <a:ext cx="646233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100" dirty="0">
                <a:solidFill>
                  <a:schemeClr val="bg1">
                    <a:lumMod val="50000"/>
                  </a:schemeClr>
                </a:solidFill>
              </a:rPr>
              <a:t>https://en.wikipedia.org/wiki/Intersystem_crossing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xmlns="" id="{DFFDD234-9F97-4D84-EE8D-42830217C878}"/>
              </a:ext>
            </a:extLst>
          </p:cNvPr>
          <p:cNvSpPr txBox="1"/>
          <p:nvPr/>
        </p:nvSpPr>
        <p:spPr>
          <a:xfrm>
            <a:off x="2258883" y="4077072"/>
            <a:ext cx="508419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1" dirty="0"/>
              <a:t>2S + 1   S – całkowity </a:t>
            </a:r>
            <a:r>
              <a:rPr lang="pl-PL" sz="2400" b="1" dirty="0" err="1"/>
              <a:t>spin</a:t>
            </a:r>
            <a:endParaRPr lang="pl-PL" sz="2400" dirty="0"/>
          </a:p>
          <a:p>
            <a:endParaRPr lang="pl-PL" dirty="0"/>
          </a:p>
          <a:p>
            <a:r>
              <a:rPr lang="pl-PL" dirty="0"/>
              <a:t>Stan </a:t>
            </a:r>
            <a:r>
              <a:rPr lang="pl-PL" dirty="0" err="1"/>
              <a:t>singletowy</a:t>
            </a:r>
            <a:r>
              <a:rPr lang="pl-PL" dirty="0"/>
              <a:t> = 2 (-½ + ½) + 1 = </a:t>
            </a:r>
            <a:r>
              <a:rPr lang="pl-PL" b="1" dirty="0"/>
              <a:t>1</a:t>
            </a:r>
          </a:p>
          <a:p>
            <a:endParaRPr lang="pl-PL" dirty="0"/>
          </a:p>
          <a:p>
            <a:endParaRPr lang="pl-PL" dirty="0"/>
          </a:p>
          <a:p>
            <a:r>
              <a:rPr lang="pl-PL" dirty="0"/>
              <a:t>Stan </a:t>
            </a:r>
            <a:r>
              <a:rPr lang="pl-PL" dirty="0" err="1"/>
              <a:t>tripletowy</a:t>
            </a:r>
            <a:r>
              <a:rPr lang="pl-PL" dirty="0"/>
              <a:t> = 2 </a:t>
            </a:r>
            <a:r>
              <a:rPr lang="pl-PL" dirty="0" smtClean="0"/>
              <a:t>(+½ </a:t>
            </a:r>
            <a:r>
              <a:rPr lang="pl-PL" dirty="0"/>
              <a:t>+ ½) + 1 = </a:t>
            </a:r>
            <a:r>
              <a:rPr lang="pl-PL" b="1" dirty="0"/>
              <a:t>3</a:t>
            </a:r>
          </a:p>
          <a:p>
            <a:endParaRPr lang="pl-PL" dirty="0"/>
          </a:p>
        </p:txBody>
      </p:sp>
      <p:grpSp>
        <p:nvGrpSpPr>
          <p:cNvPr id="14" name="Grupa 13">
            <a:extLst>
              <a:ext uri="{FF2B5EF4-FFF2-40B4-BE49-F238E27FC236}">
                <a16:creationId xmlns:a16="http://schemas.microsoft.com/office/drawing/2014/main" xmlns="" id="{F5CA7C9E-C6FB-070D-547A-1E530D915428}"/>
              </a:ext>
            </a:extLst>
          </p:cNvPr>
          <p:cNvGrpSpPr/>
          <p:nvPr/>
        </p:nvGrpSpPr>
        <p:grpSpPr>
          <a:xfrm>
            <a:off x="2376772" y="528037"/>
            <a:ext cx="3925906" cy="2554071"/>
            <a:chOff x="1917577" y="773468"/>
            <a:chExt cx="3279235" cy="1600200"/>
          </a:xfrm>
        </p:grpSpPr>
        <p:pic>
          <p:nvPicPr>
            <p:cNvPr id="1026" name="Picture 2">
              <a:extLst>
                <a:ext uri="{FF2B5EF4-FFF2-40B4-BE49-F238E27FC236}">
                  <a16:creationId xmlns:a16="http://schemas.microsoft.com/office/drawing/2014/main" xmlns="" id="{0407D04C-6B50-BE62-0903-682E585CCDC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05937" y="773468"/>
              <a:ext cx="3190875" cy="1600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" name="pole tekstowe 8">
              <a:extLst>
                <a:ext uri="{FF2B5EF4-FFF2-40B4-BE49-F238E27FC236}">
                  <a16:creationId xmlns:a16="http://schemas.microsoft.com/office/drawing/2014/main" xmlns="" id="{5FE6A39A-AA79-C6DB-4F40-90AAA2EEB4CB}"/>
                </a:ext>
              </a:extLst>
            </p:cNvPr>
            <p:cNvSpPr txBox="1"/>
            <p:nvPr/>
          </p:nvSpPr>
          <p:spPr>
            <a:xfrm>
              <a:off x="1917577" y="1109709"/>
              <a:ext cx="106490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dirty="0"/>
                <a:t>  +½   -½</a:t>
              </a:r>
            </a:p>
          </p:txBody>
        </p:sp>
        <p:sp>
          <p:nvSpPr>
            <p:cNvPr id="10" name="pole tekstowe 9">
              <a:extLst>
                <a:ext uri="{FF2B5EF4-FFF2-40B4-BE49-F238E27FC236}">
                  <a16:creationId xmlns:a16="http://schemas.microsoft.com/office/drawing/2014/main" xmlns="" id="{F9ADF050-145E-AB6F-E3E2-C8EAFB932A00}"/>
                </a:ext>
              </a:extLst>
            </p:cNvPr>
            <p:cNvSpPr txBox="1"/>
            <p:nvPr/>
          </p:nvSpPr>
          <p:spPr>
            <a:xfrm>
              <a:off x="3444536" y="1419799"/>
              <a:ext cx="54153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dirty="0"/>
                <a:t>+½</a:t>
              </a:r>
            </a:p>
          </p:txBody>
        </p:sp>
        <p:sp>
          <p:nvSpPr>
            <p:cNvPr id="11" name="pole tekstowe 10">
              <a:extLst>
                <a:ext uri="{FF2B5EF4-FFF2-40B4-BE49-F238E27FC236}">
                  <a16:creationId xmlns:a16="http://schemas.microsoft.com/office/drawing/2014/main" xmlns="" id="{387B7A95-D365-E7DE-16C6-00E680C02310}"/>
                </a:ext>
              </a:extLst>
            </p:cNvPr>
            <p:cNvSpPr txBox="1"/>
            <p:nvPr/>
          </p:nvSpPr>
          <p:spPr>
            <a:xfrm>
              <a:off x="3240350" y="896645"/>
              <a:ext cx="46038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dirty="0"/>
                <a:t>-½</a:t>
              </a:r>
            </a:p>
          </p:txBody>
        </p:sp>
        <p:sp>
          <p:nvSpPr>
            <p:cNvPr id="12" name="pole tekstowe 11">
              <a:extLst>
                <a:ext uri="{FF2B5EF4-FFF2-40B4-BE49-F238E27FC236}">
                  <a16:creationId xmlns:a16="http://schemas.microsoft.com/office/drawing/2014/main" xmlns="" id="{0927AE7F-98C5-AE3D-04E1-E9D526F25E30}"/>
                </a:ext>
              </a:extLst>
            </p:cNvPr>
            <p:cNvSpPr txBox="1"/>
            <p:nvPr/>
          </p:nvSpPr>
          <p:spPr>
            <a:xfrm>
              <a:off x="4562291" y="1419799"/>
              <a:ext cx="58000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dirty="0"/>
                <a:t>+½</a:t>
              </a:r>
            </a:p>
          </p:txBody>
        </p:sp>
        <p:sp>
          <p:nvSpPr>
            <p:cNvPr id="13" name="pole tekstowe 12">
              <a:extLst>
                <a:ext uri="{FF2B5EF4-FFF2-40B4-BE49-F238E27FC236}">
                  <a16:creationId xmlns:a16="http://schemas.microsoft.com/office/drawing/2014/main" xmlns="" id="{0939FEFC-AC0D-6496-EBA6-4923C9538636}"/>
                </a:ext>
              </a:extLst>
            </p:cNvPr>
            <p:cNvSpPr txBox="1"/>
            <p:nvPr/>
          </p:nvSpPr>
          <p:spPr>
            <a:xfrm>
              <a:off x="4341181" y="896645"/>
              <a:ext cx="511113" cy="2313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dirty="0"/>
                <a:t>+½</a:t>
              </a:r>
            </a:p>
          </p:txBody>
        </p:sp>
      </p:grpSp>
      <p:sp>
        <p:nvSpPr>
          <p:cNvPr id="2" name="pole tekstowe 1"/>
          <p:cNvSpPr txBox="1"/>
          <p:nvPr/>
        </p:nvSpPr>
        <p:spPr>
          <a:xfrm>
            <a:off x="323528" y="404664"/>
            <a:ext cx="2690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 smtClean="0">
                <a:solidFill>
                  <a:schemeClr val="accent1">
                    <a:lumMod val="75000"/>
                  </a:schemeClr>
                </a:solidFill>
              </a:rPr>
              <a:t>FOSFORESCENCJA</a:t>
            </a:r>
            <a:endParaRPr lang="pl-PL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591466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>
                <a:solidFill>
                  <a:schemeClr val="tx2">
                    <a:lumMod val="75000"/>
                  </a:schemeClr>
                </a:solidFill>
              </a:rPr>
              <a:t>Spektroskopia fluorescencyjna cząsteczkowa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926288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20000"/>
              </a:lnSpc>
              <a:buNone/>
              <a:defRPr/>
            </a:pPr>
            <a:r>
              <a:rPr lang="pl-PL" dirty="0" smtClean="0"/>
              <a:t>Dla </a:t>
            </a:r>
            <a:r>
              <a:rPr lang="pl-PL" dirty="0"/>
              <a:t>roztworów rozcieńczonych (</a:t>
            </a:r>
            <a:r>
              <a:rPr lang="pl-PL" dirty="0" smtClean="0"/>
              <a:t>1-100 </a:t>
            </a:r>
            <a:r>
              <a:rPr lang="pl-PL" dirty="0" err="1"/>
              <a:t>ng</a:t>
            </a:r>
            <a:r>
              <a:rPr lang="pl-PL" dirty="0"/>
              <a:t> substancji rozpuszczonej w 1 ml </a:t>
            </a:r>
            <a:r>
              <a:rPr lang="pl-PL" dirty="0" smtClean="0"/>
              <a:t>roztworu, czyli </a:t>
            </a:r>
            <a:r>
              <a:rPr lang="pl-PL" b="1" dirty="0" smtClean="0"/>
              <a:t>stężenia 1-100 </a:t>
            </a:r>
            <a:r>
              <a:rPr lang="el-GR" b="1" dirty="0" smtClean="0"/>
              <a:t>μ</a:t>
            </a:r>
            <a:r>
              <a:rPr lang="pl-PL" b="1" dirty="0" smtClean="0"/>
              <a:t>g/l</a:t>
            </a:r>
            <a:r>
              <a:rPr lang="pl-PL" dirty="0" smtClean="0"/>
              <a:t>) istnieje zależność:</a:t>
            </a:r>
          </a:p>
          <a:p>
            <a:pPr marL="0" indent="0">
              <a:lnSpc>
                <a:spcPct val="120000"/>
              </a:lnSpc>
              <a:buNone/>
              <a:defRPr/>
            </a:pPr>
            <a:endParaRPr lang="pl-PL" dirty="0"/>
          </a:p>
          <a:p>
            <a:pPr marL="0" indent="0" algn="ctr">
              <a:lnSpc>
                <a:spcPct val="120000"/>
              </a:lnSpc>
              <a:buNone/>
              <a:defRPr/>
            </a:pPr>
            <a:r>
              <a:rPr lang="pl-PL" sz="3200" b="1" dirty="0" smtClean="0"/>
              <a:t>I</a:t>
            </a:r>
            <a:r>
              <a:rPr lang="pl-PL" sz="3200" b="1" baseline="-25000" dirty="0" smtClean="0"/>
              <a:t>F</a:t>
            </a:r>
            <a:r>
              <a:rPr lang="pl-PL" sz="3200" b="1" dirty="0" smtClean="0"/>
              <a:t>=K </a:t>
            </a:r>
            <a:r>
              <a:rPr lang="pl-PL" sz="1800" b="1" baseline="30000" dirty="0" smtClean="0"/>
              <a:t>× </a:t>
            </a:r>
            <a:r>
              <a:rPr lang="pl-PL" sz="3200" b="1" dirty="0" smtClean="0"/>
              <a:t>I</a:t>
            </a:r>
            <a:r>
              <a:rPr lang="pl-PL" sz="3200" b="1" baseline="-25000" dirty="0" smtClean="0"/>
              <a:t>0</a:t>
            </a:r>
            <a:r>
              <a:rPr lang="pl-PL" sz="2000" b="1" baseline="30000" dirty="0" smtClean="0"/>
              <a:t>× </a:t>
            </a:r>
            <a:r>
              <a:rPr lang="pl-PL" sz="3200" b="1" dirty="0" smtClean="0"/>
              <a:t>k </a:t>
            </a:r>
            <a:r>
              <a:rPr lang="pl-PL" sz="2000" b="1" baseline="30000" dirty="0" smtClean="0"/>
              <a:t>× </a:t>
            </a:r>
            <a:r>
              <a:rPr lang="pl-PL" sz="3200" b="1" dirty="0" smtClean="0"/>
              <a:t>c </a:t>
            </a:r>
            <a:r>
              <a:rPr lang="pl-PL" sz="2000" b="1" baseline="30000" dirty="0" smtClean="0"/>
              <a:t>× </a:t>
            </a:r>
            <a:r>
              <a:rPr lang="pl-PL" sz="3200" b="1" dirty="0" smtClean="0"/>
              <a:t>l</a:t>
            </a:r>
            <a:endParaRPr lang="pl-PL" sz="3200" b="1" dirty="0"/>
          </a:p>
          <a:p>
            <a:pPr marL="0" indent="0">
              <a:lnSpc>
                <a:spcPct val="120000"/>
              </a:lnSpc>
              <a:buNone/>
              <a:defRPr/>
            </a:pPr>
            <a:r>
              <a:rPr lang="pl-PL" sz="2000" dirty="0" smtClean="0"/>
              <a:t>gdzie:</a:t>
            </a:r>
            <a:endParaRPr lang="pl-PL" sz="2000" dirty="0"/>
          </a:p>
          <a:p>
            <a:pPr marL="0" indent="0">
              <a:lnSpc>
                <a:spcPct val="160000"/>
              </a:lnSpc>
              <a:buNone/>
              <a:defRPr/>
            </a:pPr>
            <a:r>
              <a:rPr lang="pl-PL" sz="2000" dirty="0"/>
              <a:t>I</a:t>
            </a:r>
            <a:r>
              <a:rPr lang="pl-PL" sz="2000" baseline="-25000" dirty="0"/>
              <a:t>F</a:t>
            </a:r>
            <a:r>
              <a:rPr lang="pl-PL" sz="2000" dirty="0"/>
              <a:t> – natężenie pr. </a:t>
            </a:r>
            <a:r>
              <a:rPr lang="pl-PL" sz="2000" dirty="0" smtClean="0"/>
              <a:t>fluorescencyjnego</a:t>
            </a:r>
            <a:endParaRPr lang="pl-PL" sz="2000" dirty="0"/>
          </a:p>
          <a:p>
            <a:pPr marL="0" indent="0">
              <a:lnSpc>
                <a:spcPct val="160000"/>
              </a:lnSpc>
              <a:buNone/>
              <a:defRPr/>
            </a:pPr>
            <a:r>
              <a:rPr lang="pl-PL" sz="2000" dirty="0"/>
              <a:t>K - stała proporcjonalności</a:t>
            </a:r>
          </a:p>
          <a:p>
            <a:pPr marL="0" indent="0">
              <a:lnSpc>
                <a:spcPct val="160000"/>
              </a:lnSpc>
              <a:buNone/>
              <a:defRPr/>
            </a:pPr>
            <a:r>
              <a:rPr lang="pl-PL" sz="2000" dirty="0"/>
              <a:t>I</a:t>
            </a:r>
            <a:r>
              <a:rPr lang="pl-PL" sz="2000" baseline="-25000" dirty="0"/>
              <a:t>0 </a:t>
            </a:r>
            <a:r>
              <a:rPr lang="pl-PL" sz="2000" dirty="0"/>
              <a:t>– natężenie pr. wzbudzającego</a:t>
            </a:r>
          </a:p>
          <a:p>
            <a:pPr marL="0" indent="0">
              <a:lnSpc>
                <a:spcPct val="160000"/>
              </a:lnSpc>
              <a:buNone/>
              <a:defRPr/>
            </a:pPr>
            <a:r>
              <a:rPr lang="pl-PL" sz="2000" dirty="0"/>
              <a:t>k – współczynnik absorpcji promieniowania</a:t>
            </a:r>
          </a:p>
          <a:p>
            <a:pPr marL="0" indent="0">
              <a:lnSpc>
                <a:spcPct val="160000"/>
              </a:lnSpc>
              <a:buNone/>
              <a:defRPr/>
            </a:pPr>
            <a:r>
              <a:rPr lang="pl-PL" sz="2000" dirty="0"/>
              <a:t>c – stężenie substancji oznaczanej</a:t>
            </a:r>
          </a:p>
          <a:p>
            <a:pPr marL="0" indent="0">
              <a:lnSpc>
                <a:spcPct val="160000"/>
              </a:lnSpc>
              <a:buNone/>
              <a:defRPr/>
            </a:pPr>
            <a:r>
              <a:rPr lang="pl-PL" sz="2000" dirty="0"/>
              <a:t>l -  grubość warstwy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74563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>
                <a:solidFill>
                  <a:schemeClr val="tx2">
                    <a:lumMod val="75000"/>
                  </a:schemeClr>
                </a:solidFill>
              </a:rPr>
              <a:t>Spektroskopia fluorescencyjna cząsteczkowa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18720" cy="50703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altLang="pl-PL" sz="2800" dirty="0" smtClean="0"/>
              <a:t>Oznaczenia </a:t>
            </a:r>
            <a:r>
              <a:rPr lang="pl-PL" altLang="pl-PL" sz="2800" dirty="0"/>
              <a:t>ilościowe przeprowadza się metodą </a:t>
            </a:r>
            <a:r>
              <a:rPr lang="pl-PL" altLang="pl-PL" sz="2800" dirty="0" smtClean="0"/>
              <a:t>porównawczą, stosując </a:t>
            </a:r>
            <a:r>
              <a:rPr lang="pl-PL" altLang="pl-PL" sz="2800" dirty="0"/>
              <a:t>krzywą wzorcową</a:t>
            </a:r>
            <a:r>
              <a:rPr lang="pl-PL" altLang="pl-PL" sz="2800" dirty="0" smtClean="0"/>
              <a:t>.</a:t>
            </a:r>
          </a:p>
          <a:p>
            <a:pPr marL="0" indent="0">
              <a:buNone/>
            </a:pPr>
            <a:endParaRPr lang="pl-PL" altLang="pl-PL" sz="2800" dirty="0"/>
          </a:p>
          <a:p>
            <a:pPr marL="0" indent="0">
              <a:buNone/>
            </a:pPr>
            <a:r>
              <a:rPr lang="pl-PL" altLang="pl-PL" sz="2800" dirty="0" smtClean="0"/>
              <a:t>Należy pamiętać </a:t>
            </a:r>
            <a:r>
              <a:rPr lang="pl-PL" altLang="pl-PL" sz="2800" dirty="0"/>
              <a:t>że </a:t>
            </a:r>
            <a:r>
              <a:rPr lang="pl-PL" altLang="pl-PL" sz="2800" b="1" u="sng" dirty="0">
                <a:solidFill>
                  <a:schemeClr val="accent1">
                    <a:lumMod val="50000"/>
                  </a:schemeClr>
                </a:solidFill>
              </a:rPr>
              <a:t>liniowa zależność</a:t>
            </a:r>
            <a:r>
              <a:rPr lang="pl-PL" altLang="pl-PL" sz="2800" u="sng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l-PL" altLang="pl-PL" sz="2800" dirty="0"/>
              <a:t>pomiędzy natężeniem promieniowania fluorescencyjnego a stężeniem  można otrzymać tylko dla małych </a:t>
            </a:r>
            <a:r>
              <a:rPr lang="pl-PL" altLang="pl-PL" sz="2800" dirty="0" smtClean="0"/>
              <a:t>stężeń.</a:t>
            </a:r>
          </a:p>
          <a:p>
            <a:pPr marL="0" indent="0">
              <a:buNone/>
            </a:pPr>
            <a:endParaRPr lang="pl-PL" altLang="pl-PL" sz="2800" dirty="0" smtClean="0"/>
          </a:p>
          <a:p>
            <a:r>
              <a:rPr lang="pl-PL" sz="2400" dirty="0" smtClean="0"/>
              <a:t>można oznaczać stężenia rzędu </a:t>
            </a:r>
            <a:r>
              <a:rPr lang="pl-PL" sz="2800" b="1" dirty="0" smtClean="0">
                <a:solidFill>
                  <a:schemeClr val="accent1">
                    <a:lumMod val="75000"/>
                  </a:schemeClr>
                </a:solidFill>
              </a:rPr>
              <a:t>1 </a:t>
            </a:r>
            <a:r>
              <a:rPr lang="el-GR" sz="2800" b="1" dirty="0" smtClean="0">
                <a:solidFill>
                  <a:schemeClr val="accent1">
                    <a:lumMod val="75000"/>
                  </a:schemeClr>
                </a:solidFill>
              </a:rPr>
              <a:t>μ</a:t>
            </a:r>
            <a:r>
              <a:rPr lang="pl-PL" sz="2800" b="1" dirty="0" smtClean="0">
                <a:solidFill>
                  <a:schemeClr val="accent1">
                    <a:lumMod val="75000"/>
                  </a:schemeClr>
                </a:solidFill>
              </a:rPr>
              <a:t>g - 100 </a:t>
            </a:r>
            <a:r>
              <a:rPr lang="el-GR" sz="2800" b="1" dirty="0" smtClean="0">
                <a:solidFill>
                  <a:schemeClr val="accent1">
                    <a:lumMod val="75000"/>
                  </a:schemeClr>
                </a:solidFill>
              </a:rPr>
              <a:t>μ</a:t>
            </a:r>
            <a:r>
              <a:rPr lang="pl-PL" sz="2800" b="1" dirty="0" smtClean="0">
                <a:solidFill>
                  <a:schemeClr val="accent1">
                    <a:lumMod val="75000"/>
                  </a:schemeClr>
                </a:solidFill>
              </a:rPr>
              <a:t>g/l </a:t>
            </a:r>
          </a:p>
          <a:p>
            <a:r>
              <a:rPr lang="pl-PL" sz="2800" b="1" dirty="0" smtClean="0">
                <a:solidFill>
                  <a:schemeClr val="tx2">
                    <a:lumMod val="75000"/>
                  </a:schemeClr>
                </a:solidFill>
              </a:rPr>
              <a:t>c &gt; 1 mg/l </a:t>
            </a:r>
            <a:r>
              <a:rPr lang="pl-PL" sz="2800" dirty="0" smtClean="0">
                <a:solidFill>
                  <a:schemeClr val="tx2">
                    <a:lumMod val="75000"/>
                  </a:schemeClr>
                </a:solidFill>
              </a:rPr>
              <a:t>– spadek natężenia prom. fluorescencyjnego</a:t>
            </a:r>
            <a:endParaRPr lang="pl-PL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615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e tekstowe 3"/>
          <p:cNvSpPr txBox="1"/>
          <p:nvPr/>
        </p:nvSpPr>
        <p:spPr>
          <a:xfrm>
            <a:off x="395536" y="404664"/>
            <a:ext cx="7920880" cy="60478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dirty="0" smtClean="0"/>
              <a:t>Metody oparte na pomiarze emitowanego promieniowania:</a:t>
            </a:r>
          </a:p>
          <a:p>
            <a:pPr>
              <a:lnSpc>
                <a:spcPct val="150000"/>
              </a:lnSpc>
            </a:pPr>
            <a:endParaRPr lang="pl-PL" dirty="0"/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pl-PL" b="1" dirty="0" smtClean="0"/>
              <a:t>Fluorymetria</a:t>
            </a:r>
            <a:r>
              <a:rPr lang="pl-PL" dirty="0" smtClean="0"/>
              <a:t> (UV/VIS)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endParaRPr lang="pl-PL" dirty="0"/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pl-PL" dirty="0" smtClean="0"/>
              <a:t>Spektroskopia </a:t>
            </a:r>
            <a:r>
              <a:rPr lang="pl-PL" dirty="0" err="1" smtClean="0"/>
              <a:t>ramanowska</a:t>
            </a:r>
            <a:r>
              <a:rPr lang="pl-PL" dirty="0" smtClean="0"/>
              <a:t> (IR)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endParaRPr lang="pl-PL" dirty="0"/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pl-PL" dirty="0" smtClean="0"/>
              <a:t>Fluorescencja rentgenowska 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endParaRPr lang="pl-PL" dirty="0"/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pl-PL" dirty="0" smtClean="0"/>
              <a:t>Fluorescencja atomowa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endParaRPr lang="pl-PL" dirty="0"/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pl-PL" b="1" dirty="0" smtClean="0"/>
              <a:t>Fotometria płomieniowa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endParaRPr lang="pl-PL" dirty="0"/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pl-PL" dirty="0" smtClean="0"/>
              <a:t>Spektrometria emisyjna </a:t>
            </a:r>
          </a:p>
          <a:p>
            <a:pPr marL="342900" indent="-342900">
              <a:buFont typeface="+mj-lt"/>
              <a:buAutoNum type="arabicPeriod"/>
            </a:pPr>
            <a:endParaRPr lang="pl-PL" dirty="0"/>
          </a:p>
          <a:p>
            <a:pPr marL="342900" indent="-342900">
              <a:buFont typeface="+mj-lt"/>
              <a:buAutoNum type="arabicPeriod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02355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bg2">
                    <a:lumMod val="25000"/>
                  </a:schemeClr>
                </a:solidFill>
              </a:rPr>
              <a:t>Wygaszanie stężeniowe</a:t>
            </a:r>
            <a:endParaRPr lang="pl-PL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446712" cy="5070304"/>
          </a:xfrm>
        </p:spPr>
        <p:txBody>
          <a:bodyPr>
            <a:normAutofit/>
          </a:bodyPr>
          <a:lstStyle/>
          <a:p>
            <a:r>
              <a:rPr lang="pl-PL" dirty="0"/>
              <a:t>Często towarzyszącym zjawiskiem jest wygaszanie luminescencji, </a:t>
            </a:r>
            <a:r>
              <a:rPr lang="pl-PL" dirty="0" smtClean="0">
                <a:solidFill>
                  <a:schemeClr val="accent1">
                    <a:lumMod val="50000"/>
                  </a:schemeClr>
                </a:solidFill>
              </a:rPr>
              <a:t>szczególnie: wygaszanie stężeniowe</a:t>
            </a:r>
            <a:endParaRPr lang="pl-PL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pl-PL" dirty="0" smtClean="0"/>
              <a:t> </a:t>
            </a:r>
          </a:p>
          <a:p>
            <a:r>
              <a:rPr lang="pl-PL" dirty="0" smtClean="0"/>
              <a:t>W </a:t>
            </a:r>
            <a:r>
              <a:rPr lang="pl-PL" dirty="0"/>
              <a:t>rozcieńczonych roztworach intensywność fluorescencji jest proporcjonalna do stężenia luminoforu. G</a:t>
            </a:r>
            <a:r>
              <a:rPr lang="pl-PL" dirty="0" smtClean="0"/>
              <a:t>dy </a:t>
            </a:r>
            <a:r>
              <a:rPr lang="pl-PL" dirty="0"/>
              <a:t>stężenie substancji fluoryzującej przekroczy pewną granicę, intensywność fluorescencji zaczyna </a:t>
            </a:r>
            <a:r>
              <a:rPr lang="pl-PL" dirty="0" smtClean="0"/>
              <a:t>maleć </a:t>
            </a:r>
          </a:p>
          <a:p>
            <a:endParaRPr lang="pl-PL" dirty="0" smtClean="0"/>
          </a:p>
          <a:p>
            <a:r>
              <a:rPr lang="pl-PL" dirty="0" smtClean="0"/>
              <a:t>Prawdopodobnie zachodzi </a:t>
            </a:r>
            <a:r>
              <a:rPr lang="pl-PL" u="sng" dirty="0" smtClean="0">
                <a:solidFill>
                  <a:schemeClr val="accent1">
                    <a:lumMod val="50000"/>
                  </a:schemeClr>
                </a:solidFill>
              </a:rPr>
              <a:t>asocjacja cząsteczkowa</a:t>
            </a:r>
            <a:r>
              <a:rPr lang="pl-PL" u="sng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l-PL" sz="1800" dirty="0" smtClean="0">
                <a:solidFill>
                  <a:schemeClr val="bg2">
                    <a:lumMod val="50000"/>
                  </a:schemeClr>
                </a:solidFill>
              </a:rPr>
              <a:t>(cząsteczki zasocjowane pochłaniają energię ale nie mogą jej emitować)</a:t>
            </a:r>
            <a:endParaRPr lang="pl-PL" sz="18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9209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052736"/>
            <a:ext cx="6336704" cy="3699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Prostokąt 2"/>
          <p:cNvSpPr/>
          <p:nvPr/>
        </p:nvSpPr>
        <p:spPr>
          <a:xfrm>
            <a:off x="1619672" y="4869160"/>
            <a:ext cx="763284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200" dirty="0">
                <a:solidFill>
                  <a:srgbClr val="D16349">
                    <a:lumMod val="75000"/>
                  </a:srgbClr>
                </a:solidFill>
                <a:latin typeface="Arial"/>
              </a:rPr>
              <a:t>Kocjan R. Chemia analityczna. Podręcznik dla studentów tom 2. PZWL Warszawa, 2002</a:t>
            </a:r>
            <a:endParaRPr lang="pl-PL" sz="1200" dirty="0"/>
          </a:p>
        </p:txBody>
      </p:sp>
    </p:spTree>
    <p:extLst>
      <p:ext uri="{BB962C8B-B14F-4D97-AF65-F5344CB8AC3E}">
        <p14:creationId xmlns:p14="http://schemas.microsoft.com/office/powerpoint/2010/main" val="3752108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539552" y="620688"/>
            <a:ext cx="842493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>
                <a:solidFill>
                  <a:schemeClr val="tx2">
                    <a:lumMod val="75000"/>
                  </a:schemeClr>
                </a:solidFill>
              </a:rPr>
              <a:t>(CHROMOFOR – spektroskopia UV-VIS – jon/atom/cząsteczka mająca zdolność do absorpcji promieniowania)</a:t>
            </a:r>
          </a:p>
          <a:p>
            <a:endParaRPr lang="pl-PL" sz="2000" dirty="0" smtClean="0"/>
          </a:p>
          <a:p>
            <a:endParaRPr lang="pl-PL" sz="2000" dirty="0"/>
          </a:p>
          <a:p>
            <a:r>
              <a:rPr lang="pl-PL" sz="2000" dirty="0" smtClean="0">
                <a:solidFill>
                  <a:schemeClr val="accent1">
                    <a:lumMod val="75000"/>
                  </a:schemeClr>
                </a:solidFill>
              </a:rPr>
              <a:t>LUMINOFOR </a:t>
            </a:r>
            <a:r>
              <a:rPr lang="pl-PL" sz="2000" dirty="0" smtClean="0"/>
              <a:t>– związek chemiczny wykazujący luminescencję</a:t>
            </a:r>
          </a:p>
          <a:p>
            <a:endParaRPr lang="pl-PL" sz="2000" dirty="0"/>
          </a:p>
          <a:p>
            <a:pPr marL="285750" indent="-285750">
              <a:buFont typeface="Wingdings" pitchFamily="2" charset="2"/>
              <a:buChar char="Ø"/>
            </a:pPr>
            <a:r>
              <a:rPr lang="pl-PL" sz="2000" dirty="0" smtClean="0">
                <a:solidFill>
                  <a:schemeClr val="accent1"/>
                </a:solidFill>
              </a:rPr>
              <a:t>FLUOROFOR</a:t>
            </a:r>
            <a:r>
              <a:rPr lang="pl-PL" sz="2000" dirty="0" smtClean="0"/>
              <a:t> – cząsteczka mająca zdolność do fluorescencji</a:t>
            </a:r>
          </a:p>
          <a:p>
            <a:endParaRPr lang="pl-PL" sz="2000" dirty="0" smtClean="0"/>
          </a:p>
          <a:p>
            <a:r>
              <a:rPr lang="pl-PL" sz="2000" dirty="0" smtClean="0"/>
              <a:t>przykładowe luminofory:</a:t>
            </a:r>
          </a:p>
          <a:p>
            <a:r>
              <a:rPr lang="pl-PL" sz="2000" dirty="0"/>
              <a:t> </a:t>
            </a:r>
            <a:endParaRPr lang="pl-PL" sz="2000" dirty="0" smtClean="0"/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pl-PL" sz="2000" dirty="0" smtClean="0"/>
              <a:t>siarczek kadmu </a:t>
            </a:r>
            <a:r>
              <a:rPr lang="pl-PL" sz="2000" dirty="0" err="1" smtClean="0"/>
              <a:t>CdS</a:t>
            </a:r>
            <a:r>
              <a:rPr lang="pl-PL" sz="2000" dirty="0" smtClean="0"/>
              <a:t>, siarczek cynku </a:t>
            </a:r>
            <a:r>
              <a:rPr lang="pl-PL" sz="2000" dirty="0" err="1" smtClean="0"/>
              <a:t>ZnS</a:t>
            </a:r>
            <a:r>
              <a:rPr lang="pl-PL" sz="2000" dirty="0" smtClean="0"/>
              <a:t>;</a:t>
            </a:r>
            <a:endParaRPr lang="pl-PL" sz="2000" dirty="0"/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pl-PL" sz="2000" dirty="0" err="1" smtClean="0"/>
              <a:t>tlenosiarczek</a:t>
            </a:r>
            <a:r>
              <a:rPr lang="pl-PL" sz="2000" dirty="0" smtClean="0"/>
              <a:t> </a:t>
            </a:r>
            <a:r>
              <a:rPr lang="pl-PL" sz="2000" dirty="0" err="1" smtClean="0"/>
              <a:t>itru</a:t>
            </a:r>
            <a:r>
              <a:rPr lang="pl-PL" sz="2000" dirty="0" smtClean="0"/>
              <a:t> </a:t>
            </a:r>
            <a:r>
              <a:rPr lang="pl-PL" sz="2000" dirty="0" smtClean="0">
                <a:solidFill>
                  <a:schemeClr val="bg2">
                    <a:lumMod val="50000"/>
                  </a:schemeClr>
                </a:solidFill>
              </a:rPr>
              <a:t>(TV)</a:t>
            </a:r>
            <a:r>
              <a:rPr lang="pl-PL" sz="2000" dirty="0" smtClean="0"/>
              <a:t>, </a:t>
            </a:r>
            <a:r>
              <a:rPr lang="pl-PL" sz="2000" dirty="0" err="1" smtClean="0"/>
              <a:t>halofosforany</a:t>
            </a:r>
            <a:r>
              <a:rPr lang="pl-PL" sz="2000" dirty="0" smtClean="0"/>
              <a:t> wapnia </a:t>
            </a:r>
            <a:r>
              <a:rPr lang="pl-PL" sz="2000" dirty="0" smtClean="0">
                <a:solidFill>
                  <a:schemeClr val="bg2">
                    <a:lumMod val="50000"/>
                  </a:schemeClr>
                </a:solidFill>
              </a:rPr>
              <a:t>(świetlówki)</a:t>
            </a:r>
            <a:endParaRPr lang="pl-PL" sz="2000" dirty="0"/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pl-PL" sz="2000" dirty="0" smtClean="0"/>
              <a:t>fluoresceina </a:t>
            </a:r>
            <a:r>
              <a:rPr lang="pl-PL" sz="2000" dirty="0" smtClean="0">
                <a:solidFill>
                  <a:schemeClr val="bg2">
                    <a:lumMod val="50000"/>
                  </a:schemeClr>
                </a:solidFill>
              </a:rPr>
              <a:t>(jej pochodna wykorzystywana w kryminalistyce)</a:t>
            </a:r>
            <a:endParaRPr lang="pl-PL" sz="2000" dirty="0"/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pl-PL" sz="2000" dirty="0" smtClean="0"/>
              <a:t> eozyna </a:t>
            </a:r>
            <a:r>
              <a:rPr lang="pl-PL" sz="2000" dirty="0" smtClean="0">
                <a:solidFill>
                  <a:schemeClr val="bg2">
                    <a:lumMod val="50000"/>
                  </a:schemeClr>
                </a:solidFill>
              </a:rPr>
              <a:t>(barwi struktury komórkowe)</a:t>
            </a:r>
            <a:endParaRPr lang="pl-PL" sz="20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5624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tx2">
                    <a:lumMod val="75000"/>
                  </a:schemeClr>
                </a:solidFill>
              </a:rPr>
              <a:t>Aparatura</a:t>
            </a:r>
            <a:endParaRPr lang="pl-PL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l-PL" b="1" dirty="0" err="1" smtClean="0"/>
              <a:t>Fluorymetry</a:t>
            </a:r>
            <a:r>
              <a:rPr lang="pl-PL" dirty="0" smtClean="0"/>
              <a:t> – proste aparaty wykorzystujące filtry do monochromatyzacji promieniowania</a:t>
            </a:r>
          </a:p>
          <a:p>
            <a:endParaRPr lang="pl-PL" dirty="0" smtClean="0"/>
          </a:p>
          <a:p>
            <a:r>
              <a:rPr lang="pl-PL" b="1" dirty="0" err="1" smtClean="0"/>
              <a:t>Spektrofluorymetry</a:t>
            </a:r>
            <a:r>
              <a:rPr lang="pl-PL" dirty="0" smtClean="0"/>
              <a:t> – urządzenia wyższej klasy wykorzystujące monochromatory; jeden służy do monochromatyzacji prom. wysyłanego przez źródło, drugi – prom. emitowanego przez próbkę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52545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tx2">
                    <a:lumMod val="75000"/>
                  </a:schemeClr>
                </a:solidFill>
              </a:rPr>
              <a:t>Schemat </a:t>
            </a:r>
            <a:r>
              <a:rPr lang="pl-PL" dirty="0" err="1" smtClean="0">
                <a:solidFill>
                  <a:schemeClr val="tx2">
                    <a:lumMod val="75000"/>
                  </a:schemeClr>
                </a:solidFill>
              </a:rPr>
              <a:t>spektrofluorymetru</a:t>
            </a:r>
            <a:endParaRPr lang="pl-PL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2" name="pole tekstowe 21"/>
          <p:cNvSpPr txBox="1"/>
          <p:nvPr/>
        </p:nvSpPr>
        <p:spPr>
          <a:xfrm>
            <a:off x="683568" y="2956302"/>
            <a:ext cx="468052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l-PL" dirty="0" smtClean="0"/>
              <a:t>Monochromator #2 i detektor muszą być ustawione pod kątem 90</a:t>
            </a:r>
            <a:r>
              <a:rPr lang="pl-PL" baseline="30000" dirty="0" smtClean="0"/>
              <a:t>o</a:t>
            </a:r>
            <a:r>
              <a:rPr lang="pl-PL" dirty="0" smtClean="0"/>
              <a:t> w stosunku do </a:t>
            </a:r>
            <a:r>
              <a:rPr lang="pl-PL" dirty="0"/>
              <a:t>ź</a:t>
            </a:r>
            <a:r>
              <a:rPr lang="pl-PL" dirty="0" smtClean="0"/>
              <a:t>ródła promieniowania; </a:t>
            </a:r>
            <a:r>
              <a:rPr lang="pl-PL" dirty="0" smtClean="0">
                <a:solidFill>
                  <a:schemeClr val="accent1"/>
                </a:solidFill>
              </a:rPr>
              <a:t>promieniowanie emitowane rozchodzi się we wszystkich kierunkach</a:t>
            </a:r>
          </a:p>
          <a:p>
            <a:endParaRPr lang="pl-PL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pl-PL" dirty="0" smtClean="0">
                <a:solidFill>
                  <a:schemeClr val="accent3">
                    <a:lumMod val="50000"/>
                  </a:schemeClr>
                </a:solidFill>
              </a:rPr>
              <a:t>W spektrofotometrach (spektroskopia absorpcyjna) detektor ustawiony jest w linii prostej ze </a:t>
            </a:r>
            <a:r>
              <a:rPr lang="pl-PL" dirty="0">
                <a:solidFill>
                  <a:schemeClr val="accent3">
                    <a:lumMod val="50000"/>
                  </a:schemeClr>
                </a:solidFill>
              </a:rPr>
              <a:t>ź</a:t>
            </a:r>
            <a:r>
              <a:rPr lang="pl-PL" dirty="0" smtClean="0">
                <a:solidFill>
                  <a:schemeClr val="accent3">
                    <a:lumMod val="50000"/>
                  </a:schemeClr>
                </a:solidFill>
              </a:rPr>
              <a:t>ródłem prom., jest tylko jeden monochromator</a:t>
            </a:r>
            <a:endParaRPr lang="pl-PL" dirty="0">
              <a:solidFill>
                <a:schemeClr val="accent3">
                  <a:lumMod val="50000"/>
                </a:schemeClr>
              </a:solidFill>
            </a:endParaRPr>
          </a:p>
          <a:p>
            <a:endParaRPr lang="pl-PL" dirty="0"/>
          </a:p>
        </p:txBody>
      </p:sp>
      <p:grpSp>
        <p:nvGrpSpPr>
          <p:cNvPr id="27" name="Grupa 26"/>
          <p:cNvGrpSpPr/>
          <p:nvPr/>
        </p:nvGrpSpPr>
        <p:grpSpPr>
          <a:xfrm>
            <a:off x="601949" y="1549892"/>
            <a:ext cx="8002499" cy="4911557"/>
            <a:chOff x="604931" y="1613787"/>
            <a:chExt cx="8002499" cy="4911557"/>
          </a:xfrm>
        </p:grpSpPr>
        <p:sp>
          <p:nvSpPr>
            <p:cNvPr id="4" name="Prostokąt 3"/>
            <p:cNvSpPr/>
            <p:nvPr/>
          </p:nvSpPr>
          <p:spPr>
            <a:xfrm>
              <a:off x="604931" y="1613787"/>
              <a:ext cx="1944216" cy="864096"/>
            </a:xfrm>
            <a:prstGeom prst="rect">
              <a:avLst/>
            </a:prstGeom>
            <a:ln w="19050"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5" name="Prostokąt 4"/>
            <p:cNvSpPr/>
            <p:nvPr/>
          </p:nvSpPr>
          <p:spPr>
            <a:xfrm>
              <a:off x="6663214" y="5661248"/>
              <a:ext cx="1944216" cy="864096"/>
            </a:xfrm>
            <a:prstGeom prst="rect">
              <a:avLst/>
            </a:prstGeom>
            <a:ln w="19050"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6" name="Prostokąt 5"/>
            <p:cNvSpPr/>
            <p:nvPr/>
          </p:nvSpPr>
          <p:spPr>
            <a:xfrm>
              <a:off x="6660232" y="4293096"/>
              <a:ext cx="1944216" cy="864096"/>
            </a:xfrm>
            <a:prstGeom prst="rect">
              <a:avLst/>
            </a:prstGeom>
            <a:ln w="19050"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7" name="Prostokąt 6"/>
            <p:cNvSpPr/>
            <p:nvPr/>
          </p:nvSpPr>
          <p:spPr>
            <a:xfrm>
              <a:off x="6660232" y="2890154"/>
              <a:ext cx="1944216" cy="864096"/>
            </a:xfrm>
            <a:prstGeom prst="rect">
              <a:avLst/>
            </a:prstGeom>
            <a:ln w="19050"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8" name="Prostokąt 7"/>
            <p:cNvSpPr/>
            <p:nvPr/>
          </p:nvSpPr>
          <p:spPr>
            <a:xfrm>
              <a:off x="7181056" y="1613787"/>
              <a:ext cx="936104" cy="864096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19050"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9" name="Prostokąt 8"/>
            <p:cNvSpPr/>
            <p:nvPr/>
          </p:nvSpPr>
          <p:spPr>
            <a:xfrm>
              <a:off x="3635896" y="1617657"/>
              <a:ext cx="1944216" cy="864096"/>
            </a:xfrm>
            <a:prstGeom prst="rect">
              <a:avLst/>
            </a:prstGeom>
            <a:ln w="19050"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0" name="Strzałka w prawo 9"/>
            <p:cNvSpPr/>
            <p:nvPr/>
          </p:nvSpPr>
          <p:spPr>
            <a:xfrm>
              <a:off x="5998360" y="1922662"/>
              <a:ext cx="648072" cy="288032"/>
            </a:xfrm>
            <a:prstGeom prst="rightArrow">
              <a:avLst/>
            </a:prstGeom>
            <a:solidFill>
              <a:srgbClr val="FFC000"/>
            </a:solidFill>
            <a:ln w="19050"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1" name="Strzałka w prawo 10"/>
            <p:cNvSpPr/>
            <p:nvPr/>
          </p:nvSpPr>
          <p:spPr>
            <a:xfrm>
              <a:off x="2771800" y="1941168"/>
              <a:ext cx="648072" cy="288032"/>
            </a:xfrm>
            <a:prstGeom prst="rightArrow">
              <a:avLst/>
            </a:prstGeom>
            <a:solidFill>
              <a:srgbClr val="FFC000"/>
            </a:solidFill>
            <a:ln w="19050"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3" name="Strzałka w prawo 12"/>
            <p:cNvSpPr/>
            <p:nvPr/>
          </p:nvSpPr>
          <p:spPr>
            <a:xfrm rot="5400000">
              <a:off x="7476490" y="2520722"/>
              <a:ext cx="376403" cy="288032"/>
            </a:xfrm>
            <a:prstGeom prst="rightArrow">
              <a:avLst/>
            </a:prstGeom>
            <a:solidFill>
              <a:srgbClr val="FFC000"/>
            </a:solidFill>
            <a:ln w="19050"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4" name="Strzałka w prawo 13"/>
            <p:cNvSpPr/>
            <p:nvPr/>
          </p:nvSpPr>
          <p:spPr>
            <a:xfrm rot="5400000">
              <a:off x="7397687" y="5265811"/>
              <a:ext cx="502842" cy="288032"/>
            </a:xfrm>
            <a:prstGeom prst="rightArrow">
              <a:avLst/>
            </a:prstGeom>
            <a:solidFill>
              <a:srgbClr val="FFC000"/>
            </a:solidFill>
            <a:ln w="19050"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5" name="Strzałka w prawo 14"/>
            <p:cNvSpPr/>
            <p:nvPr/>
          </p:nvSpPr>
          <p:spPr>
            <a:xfrm rot="5400000">
              <a:off x="7397687" y="3861655"/>
              <a:ext cx="502842" cy="288032"/>
            </a:xfrm>
            <a:prstGeom prst="rightArrow">
              <a:avLst/>
            </a:prstGeom>
            <a:solidFill>
              <a:srgbClr val="FFC000"/>
            </a:solidFill>
            <a:ln w="19050"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6" name="pole tekstowe 15"/>
            <p:cNvSpPr txBox="1"/>
            <p:nvPr/>
          </p:nvSpPr>
          <p:spPr>
            <a:xfrm>
              <a:off x="683568" y="1707957"/>
              <a:ext cx="187220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l-PL" dirty="0" smtClean="0"/>
                <a:t>źródło promieniowania</a:t>
              </a:r>
              <a:endParaRPr lang="pl-PL" dirty="0"/>
            </a:p>
          </p:txBody>
        </p:sp>
        <p:sp>
          <p:nvSpPr>
            <p:cNvPr id="17" name="pole tekstowe 16"/>
            <p:cNvSpPr txBox="1"/>
            <p:nvPr/>
          </p:nvSpPr>
          <p:spPr>
            <a:xfrm>
              <a:off x="3671900" y="1722669"/>
              <a:ext cx="187220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l-PL" dirty="0" smtClean="0"/>
                <a:t>monochromator #1</a:t>
              </a:r>
              <a:endParaRPr lang="pl-PL" dirty="0"/>
            </a:p>
          </p:txBody>
        </p:sp>
        <p:sp>
          <p:nvSpPr>
            <p:cNvPr id="18" name="pole tekstowe 17"/>
            <p:cNvSpPr txBox="1"/>
            <p:nvPr/>
          </p:nvSpPr>
          <p:spPr>
            <a:xfrm>
              <a:off x="7181056" y="1726539"/>
              <a:ext cx="9361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dirty="0" smtClean="0"/>
                <a:t>próbka</a:t>
              </a:r>
              <a:endParaRPr lang="pl-PL" dirty="0"/>
            </a:p>
          </p:txBody>
        </p:sp>
        <p:sp>
          <p:nvSpPr>
            <p:cNvPr id="19" name="pole tekstowe 18"/>
            <p:cNvSpPr txBox="1"/>
            <p:nvPr/>
          </p:nvSpPr>
          <p:spPr>
            <a:xfrm>
              <a:off x="6663214" y="2956302"/>
              <a:ext cx="194123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l-PL" dirty="0" smtClean="0"/>
                <a:t>monochromator #2</a:t>
              </a:r>
              <a:endParaRPr lang="pl-PL" dirty="0"/>
            </a:p>
          </p:txBody>
        </p:sp>
        <p:sp>
          <p:nvSpPr>
            <p:cNvPr id="20" name="pole tekstowe 19"/>
            <p:cNvSpPr txBox="1"/>
            <p:nvPr/>
          </p:nvSpPr>
          <p:spPr>
            <a:xfrm>
              <a:off x="6696236" y="4437112"/>
              <a:ext cx="1800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l-PL" dirty="0" smtClean="0"/>
                <a:t>detektor</a:t>
              </a:r>
              <a:endParaRPr lang="pl-PL" dirty="0"/>
            </a:p>
          </p:txBody>
        </p:sp>
        <p:sp>
          <p:nvSpPr>
            <p:cNvPr id="21" name="pole tekstowe 20"/>
            <p:cNvSpPr txBox="1"/>
            <p:nvPr/>
          </p:nvSpPr>
          <p:spPr>
            <a:xfrm>
              <a:off x="6732240" y="5805264"/>
              <a:ext cx="172819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l-PL" dirty="0" smtClean="0"/>
                <a:t>rejestrator</a:t>
              </a:r>
              <a:endParaRPr lang="pl-PL" dirty="0"/>
            </a:p>
          </p:txBody>
        </p:sp>
        <p:sp>
          <p:nvSpPr>
            <p:cNvPr id="25" name="Połowa ramki 24"/>
            <p:cNvSpPr/>
            <p:nvPr/>
          </p:nvSpPr>
          <p:spPr>
            <a:xfrm rot="5400000">
              <a:off x="5673635" y="2617297"/>
              <a:ext cx="749791" cy="757298"/>
            </a:xfrm>
            <a:prstGeom prst="halfFrame">
              <a:avLst>
                <a:gd name="adj1" fmla="val 16467"/>
                <a:gd name="adj2" fmla="val 15169"/>
              </a:avLst>
            </a:prstGeom>
            <a:solidFill>
              <a:schemeClr val="bg2">
                <a:lumMod val="25000"/>
              </a:schemeClr>
            </a:solidFill>
            <a:ln w="6350">
              <a:solidFill>
                <a:schemeClr val="bg2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schemeClr val="tx1"/>
                </a:solidFill>
              </a:endParaRPr>
            </a:p>
          </p:txBody>
        </p:sp>
        <p:sp>
          <p:nvSpPr>
            <p:cNvPr id="26" name="pole tekstowe 25"/>
            <p:cNvSpPr txBox="1"/>
            <p:nvPr/>
          </p:nvSpPr>
          <p:spPr>
            <a:xfrm>
              <a:off x="5722120" y="2811280"/>
              <a:ext cx="65281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b="1" dirty="0" smtClean="0"/>
                <a:t>90</a:t>
              </a:r>
              <a:r>
                <a:rPr lang="pl-PL" b="1" baseline="30000" dirty="0" smtClean="0"/>
                <a:t>o</a:t>
              </a:r>
              <a:endParaRPr lang="pl-PL" b="1" baseline="30000" dirty="0"/>
            </a:p>
          </p:txBody>
        </p:sp>
      </p:grpSp>
    </p:spTree>
    <p:extLst>
      <p:ext uri="{BB962C8B-B14F-4D97-AF65-F5344CB8AC3E}">
        <p14:creationId xmlns:p14="http://schemas.microsoft.com/office/powerpoint/2010/main" val="1182892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323528" y="404664"/>
            <a:ext cx="8496944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200000"/>
              </a:lnSpc>
              <a:buFont typeface="Arial" pitchFamily="34" charset="0"/>
              <a:buChar char="•"/>
            </a:pPr>
            <a:r>
              <a:rPr lang="pl-PL" b="1" dirty="0" smtClean="0">
                <a:solidFill>
                  <a:schemeClr val="accent1">
                    <a:lumMod val="75000"/>
                  </a:schemeClr>
                </a:solidFill>
              </a:rPr>
              <a:t>Źródło promieniowania </a:t>
            </a:r>
            <a:r>
              <a:rPr lang="pl-PL" dirty="0" smtClean="0"/>
              <a:t>– najczęściej lampa ksenonowa emitująca prom. z zakresu UV-VIS (270-700 </a:t>
            </a:r>
            <a:r>
              <a:rPr lang="pl-PL" dirty="0" err="1" smtClean="0"/>
              <a:t>nm</a:t>
            </a:r>
            <a:r>
              <a:rPr lang="pl-PL" dirty="0" smtClean="0"/>
              <a:t>)</a:t>
            </a:r>
          </a:p>
          <a:p>
            <a:pPr marL="285750" indent="-285750">
              <a:lnSpc>
                <a:spcPct val="200000"/>
              </a:lnSpc>
              <a:buFont typeface="Arial" pitchFamily="34" charset="0"/>
              <a:buChar char="•"/>
            </a:pPr>
            <a:r>
              <a:rPr lang="pl-PL" b="1" dirty="0" smtClean="0">
                <a:solidFill>
                  <a:schemeClr val="accent1">
                    <a:lumMod val="75000"/>
                  </a:schemeClr>
                </a:solidFill>
              </a:rPr>
              <a:t>Monochromator #1 </a:t>
            </a:r>
            <a:r>
              <a:rPr lang="pl-PL" dirty="0" smtClean="0"/>
              <a:t>– monochromator wzbudzenia</a:t>
            </a:r>
          </a:p>
          <a:p>
            <a:pPr marL="285750" indent="-285750">
              <a:lnSpc>
                <a:spcPct val="200000"/>
              </a:lnSpc>
              <a:buFont typeface="Arial" pitchFamily="34" charset="0"/>
              <a:buChar char="•"/>
            </a:pPr>
            <a:r>
              <a:rPr lang="pl-PL" b="1" dirty="0" smtClean="0">
                <a:solidFill>
                  <a:schemeClr val="accent1">
                    <a:lumMod val="75000"/>
                  </a:schemeClr>
                </a:solidFill>
              </a:rPr>
              <a:t>Komora próbki</a:t>
            </a:r>
            <a:r>
              <a:rPr lang="pl-PL" dirty="0" smtClean="0"/>
              <a:t>, w której umieszczamy kuwetę kwarcową z analizowanym roztworem. Wszystkie ścianki kuwety powinny być przezroczyste</a:t>
            </a:r>
          </a:p>
          <a:p>
            <a:pPr marL="285750" indent="-285750">
              <a:lnSpc>
                <a:spcPct val="200000"/>
              </a:lnSpc>
              <a:buFont typeface="Arial" pitchFamily="34" charset="0"/>
              <a:buChar char="•"/>
            </a:pPr>
            <a:r>
              <a:rPr lang="pl-PL" b="1" dirty="0" smtClean="0">
                <a:solidFill>
                  <a:schemeClr val="accent1">
                    <a:lumMod val="75000"/>
                  </a:schemeClr>
                </a:solidFill>
              </a:rPr>
              <a:t>Monochromator  #2</a:t>
            </a:r>
            <a:r>
              <a:rPr lang="pl-PL" dirty="0" smtClean="0"/>
              <a:t> – monochromator emisji</a:t>
            </a:r>
          </a:p>
          <a:p>
            <a:pPr marL="285750" indent="-285750">
              <a:lnSpc>
                <a:spcPct val="200000"/>
              </a:lnSpc>
              <a:buFont typeface="Arial" pitchFamily="34" charset="0"/>
              <a:buChar char="•"/>
            </a:pPr>
            <a:r>
              <a:rPr lang="pl-PL" b="1" dirty="0" smtClean="0">
                <a:solidFill>
                  <a:schemeClr val="accent1">
                    <a:lumMod val="75000"/>
                  </a:schemeClr>
                </a:solidFill>
              </a:rPr>
              <a:t>Detektor</a:t>
            </a:r>
            <a:r>
              <a:rPr lang="pl-PL" dirty="0" smtClean="0"/>
              <a:t> – fotopowielacz  o wysokiej czułości, zamienia natężenie promieniowania emitowanego przez próbkę na natężenie prądu elektrycznego</a:t>
            </a:r>
          </a:p>
          <a:p>
            <a:pPr marL="285750" indent="-285750">
              <a:lnSpc>
                <a:spcPct val="200000"/>
              </a:lnSpc>
              <a:buFont typeface="Arial" pitchFamily="34" charset="0"/>
              <a:buChar char="•"/>
            </a:pPr>
            <a:r>
              <a:rPr lang="pl-PL" b="1" dirty="0" smtClean="0">
                <a:solidFill>
                  <a:schemeClr val="accent1">
                    <a:lumMod val="75000"/>
                  </a:schemeClr>
                </a:solidFill>
              </a:rPr>
              <a:t>Rejestrator</a:t>
            </a:r>
            <a:r>
              <a:rPr lang="pl-PL" dirty="0" smtClean="0"/>
              <a:t> – układ elektryczny mierzący wygenerowany w fotopowielaczu prąd</a:t>
            </a:r>
            <a:endParaRPr lang="pl-PL" dirty="0"/>
          </a:p>
          <a:p>
            <a:pPr marL="285750" indent="-285750">
              <a:lnSpc>
                <a:spcPct val="200000"/>
              </a:lnSpc>
              <a:buFont typeface="Arial" pitchFamily="34" charset="0"/>
              <a:buChar char="•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12702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tx2">
                    <a:lumMod val="50000"/>
                  </a:schemeClr>
                </a:solidFill>
              </a:rPr>
              <a:t>Zalety metody</a:t>
            </a:r>
            <a:endParaRPr lang="pl-PL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l-PL" b="1" dirty="0" smtClean="0"/>
              <a:t>duża czułość </a:t>
            </a:r>
          </a:p>
          <a:p>
            <a:pPr marL="0" indent="0">
              <a:buNone/>
            </a:pPr>
            <a:r>
              <a:rPr lang="pl-PL" dirty="0" smtClean="0"/>
              <a:t>100-1000x bardziej czułe niż inne metody spektrofotometryczne</a:t>
            </a:r>
          </a:p>
          <a:p>
            <a:endParaRPr lang="pl-PL" dirty="0"/>
          </a:p>
          <a:p>
            <a:r>
              <a:rPr lang="pl-PL" dirty="0" smtClean="0">
                <a:solidFill>
                  <a:schemeClr val="accent1">
                    <a:lumMod val="50000"/>
                  </a:schemeClr>
                </a:solidFill>
              </a:rPr>
              <a:t>(</a:t>
            </a:r>
            <a:r>
              <a:rPr lang="pl-PL" b="1" dirty="0" smtClean="0">
                <a:solidFill>
                  <a:schemeClr val="accent1">
                    <a:lumMod val="50000"/>
                  </a:schemeClr>
                </a:solidFill>
              </a:rPr>
              <a:t>1-100 </a:t>
            </a:r>
            <a:r>
              <a:rPr lang="el-GR" b="1" dirty="0" smtClean="0">
                <a:solidFill>
                  <a:schemeClr val="accent1">
                    <a:lumMod val="50000"/>
                  </a:schemeClr>
                </a:solidFill>
              </a:rPr>
              <a:t>μ</a:t>
            </a:r>
            <a:r>
              <a:rPr lang="pl-PL" b="1" dirty="0" smtClean="0">
                <a:solidFill>
                  <a:schemeClr val="accent1">
                    <a:lumMod val="50000"/>
                  </a:schemeClr>
                </a:solidFill>
              </a:rPr>
              <a:t>g/l)</a:t>
            </a:r>
          </a:p>
          <a:p>
            <a:endParaRPr lang="pl-PL" dirty="0"/>
          </a:p>
          <a:p>
            <a:r>
              <a:rPr lang="pl-PL" b="1" dirty="0" smtClean="0"/>
              <a:t>duża selektywność</a:t>
            </a:r>
            <a:r>
              <a:rPr lang="pl-PL" dirty="0" smtClean="0"/>
              <a:t> – nie wszystkie związki mają zdolność do emisji promieniowania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43140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idx="4294967295"/>
          </p:nvPr>
        </p:nvSpPr>
        <p:spPr>
          <a:xfrm>
            <a:off x="609600" y="333375"/>
            <a:ext cx="8534400" cy="758825"/>
          </a:xfrm>
        </p:spPr>
        <p:txBody>
          <a:bodyPr>
            <a:noAutofit/>
          </a:bodyPr>
          <a:lstStyle/>
          <a:p>
            <a:pPr marL="0" indent="0" algn="l">
              <a:defRPr/>
            </a:pPr>
            <a:r>
              <a:rPr lang="pl-PL" sz="2800" u="sng" dirty="0">
                <a:solidFill>
                  <a:schemeClr val="tx1"/>
                </a:solidFill>
              </a:rPr>
              <a:t>Fluorymetria i </a:t>
            </a:r>
            <a:r>
              <a:rPr lang="pl-PL" sz="2800" u="sng" dirty="0" err="1">
                <a:solidFill>
                  <a:schemeClr val="tx1"/>
                </a:solidFill>
              </a:rPr>
              <a:t>spektrofluorymetria</a:t>
            </a:r>
            <a:r>
              <a:rPr lang="pl-PL" sz="2800" u="sng" dirty="0">
                <a:solidFill>
                  <a:schemeClr val="tx1"/>
                </a:solidFill>
              </a:rPr>
              <a:t> </a:t>
            </a:r>
            <a:r>
              <a:rPr lang="pl-PL" sz="2800" dirty="0">
                <a:solidFill>
                  <a:schemeClr val="tx1"/>
                </a:solidFill>
              </a:rPr>
              <a:t>znajduje zastosowanie w analizie: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4294967295"/>
          </p:nvPr>
        </p:nvSpPr>
        <p:spPr>
          <a:xfrm>
            <a:off x="323528" y="1556792"/>
            <a:ext cx="8504238" cy="4572000"/>
          </a:xfrm>
        </p:spPr>
        <p:txBody>
          <a:bodyPr>
            <a:normAutofit/>
          </a:bodyPr>
          <a:lstStyle/>
          <a:p>
            <a:pPr>
              <a:lnSpc>
                <a:spcPct val="160000"/>
              </a:lnSpc>
              <a:defRPr/>
            </a:pPr>
            <a:r>
              <a:rPr lang="pl-PL" sz="2400" dirty="0" smtClean="0">
                <a:solidFill>
                  <a:schemeClr val="accent1">
                    <a:lumMod val="50000"/>
                  </a:schemeClr>
                </a:solidFill>
              </a:rPr>
              <a:t>środków </a:t>
            </a:r>
            <a:r>
              <a:rPr lang="pl-PL" sz="2400" dirty="0">
                <a:solidFill>
                  <a:schemeClr val="accent1">
                    <a:lumMod val="50000"/>
                  </a:schemeClr>
                </a:solidFill>
              </a:rPr>
              <a:t>biologicznie czynnych (np. </a:t>
            </a:r>
            <a:r>
              <a:rPr lang="pl-PL" sz="2400" dirty="0" smtClean="0">
                <a:solidFill>
                  <a:schemeClr val="accent1">
                    <a:lumMod val="50000"/>
                  </a:schemeClr>
                </a:solidFill>
              </a:rPr>
              <a:t>witaminy – ryboflawina, aminokwasy – </a:t>
            </a:r>
            <a:r>
              <a:rPr lang="pl-PL" sz="2400" dirty="0" err="1" smtClean="0">
                <a:solidFill>
                  <a:schemeClr val="accent1">
                    <a:lumMod val="50000"/>
                  </a:schemeClr>
                </a:solidFill>
              </a:rPr>
              <a:t>Trp</a:t>
            </a:r>
            <a:r>
              <a:rPr lang="pl-PL" sz="2400" dirty="0" smtClean="0">
                <a:solidFill>
                  <a:schemeClr val="accent1">
                    <a:lumMod val="50000"/>
                  </a:schemeClr>
                </a:solidFill>
              </a:rPr>
              <a:t>, Tyr, </a:t>
            </a:r>
            <a:r>
              <a:rPr lang="pl-PL" sz="2400" dirty="0" err="1" smtClean="0">
                <a:solidFill>
                  <a:schemeClr val="accent1">
                    <a:lumMod val="50000"/>
                  </a:schemeClr>
                </a:solidFill>
              </a:rPr>
              <a:t>Phe</a:t>
            </a:r>
            <a:r>
              <a:rPr lang="pl-PL" sz="2400" dirty="0" smtClean="0">
                <a:solidFill>
                  <a:schemeClr val="accent1">
                    <a:lumMod val="50000"/>
                  </a:schemeClr>
                </a:solidFill>
              </a:rPr>
              <a:t>)</a:t>
            </a:r>
            <a:endParaRPr lang="pl-PL" sz="2400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lnSpc>
                <a:spcPct val="160000"/>
              </a:lnSpc>
              <a:defRPr/>
            </a:pPr>
            <a:r>
              <a:rPr lang="pl-PL" sz="2400" dirty="0" smtClean="0">
                <a:solidFill>
                  <a:schemeClr val="accent1">
                    <a:lumMod val="50000"/>
                  </a:schemeClr>
                </a:solidFill>
              </a:rPr>
              <a:t>środków </a:t>
            </a:r>
            <a:r>
              <a:rPr lang="pl-PL" sz="2400" dirty="0">
                <a:solidFill>
                  <a:schemeClr val="accent1">
                    <a:lumMod val="50000"/>
                  </a:schemeClr>
                </a:solidFill>
              </a:rPr>
              <a:t>farmaceutycznych (antybiotyki, barbiturany)</a:t>
            </a:r>
          </a:p>
          <a:p>
            <a:pPr>
              <a:lnSpc>
                <a:spcPct val="160000"/>
              </a:lnSpc>
              <a:defRPr/>
            </a:pPr>
            <a:r>
              <a:rPr lang="pl-PL" sz="2400" dirty="0" smtClean="0">
                <a:solidFill>
                  <a:schemeClr val="accent1">
                    <a:lumMod val="50000"/>
                  </a:schemeClr>
                </a:solidFill>
              </a:rPr>
              <a:t>substancji </a:t>
            </a:r>
            <a:r>
              <a:rPr lang="pl-PL" sz="2400" dirty="0">
                <a:solidFill>
                  <a:schemeClr val="accent1">
                    <a:lumMod val="50000"/>
                  </a:schemeClr>
                </a:solidFill>
              </a:rPr>
              <a:t>zagrażających środowisku (np. wielkopierścieniowe węglowodory aromatyczne)</a:t>
            </a:r>
          </a:p>
          <a:p>
            <a:pPr>
              <a:lnSpc>
                <a:spcPct val="160000"/>
              </a:lnSpc>
              <a:defRPr/>
            </a:pPr>
            <a:r>
              <a:rPr lang="pl-PL" sz="2400" dirty="0" smtClean="0">
                <a:solidFill>
                  <a:schemeClr val="accent1">
                    <a:lumMod val="50000"/>
                  </a:schemeClr>
                </a:solidFill>
              </a:rPr>
              <a:t>jonów </a:t>
            </a:r>
            <a:r>
              <a:rPr lang="pl-PL" sz="2400" dirty="0">
                <a:solidFill>
                  <a:schemeClr val="accent1">
                    <a:lumMod val="50000"/>
                  </a:schemeClr>
                </a:solidFill>
              </a:rPr>
              <a:t>metali (np. Al, Be, Ge) które z odczynnikami organicznymi </a:t>
            </a:r>
            <a:r>
              <a:rPr lang="pl-PL" sz="2400" dirty="0" smtClean="0">
                <a:solidFill>
                  <a:schemeClr val="accent1">
                    <a:lumMod val="50000"/>
                  </a:schemeClr>
                </a:solidFill>
              </a:rPr>
              <a:t>tworzą </a:t>
            </a:r>
            <a:r>
              <a:rPr lang="pl-PL" sz="2400" dirty="0">
                <a:solidFill>
                  <a:schemeClr val="accent1">
                    <a:lumMod val="50000"/>
                  </a:schemeClr>
                </a:solidFill>
              </a:rPr>
              <a:t>kompleksy </a:t>
            </a:r>
            <a:r>
              <a:rPr lang="pl-PL" sz="2400" dirty="0" err="1">
                <a:solidFill>
                  <a:schemeClr val="accent1">
                    <a:lumMod val="50000"/>
                  </a:schemeClr>
                </a:solidFill>
              </a:rPr>
              <a:t>chelatowe</a:t>
            </a:r>
            <a:endParaRPr lang="pl-PL" sz="24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30642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bg2">
                    <a:lumMod val="50000"/>
                  </a:schemeClr>
                </a:solidFill>
              </a:rPr>
              <a:t>Metody emisyjne</a:t>
            </a:r>
            <a:endParaRPr lang="pl-PL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pole tekstowe 2"/>
          <p:cNvSpPr txBox="1"/>
          <p:nvPr/>
        </p:nvSpPr>
        <p:spPr>
          <a:xfrm>
            <a:off x="426534" y="1628800"/>
            <a:ext cx="8424203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pl-PL" sz="2400" b="1" u="sng" dirty="0"/>
              <a:t>E</a:t>
            </a:r>
            <a:r>
              <a:rPr lang="pl-PL" sz="2400" b="1" u="sng" dirty="0" smtClean="0"/>
              <a:t>misyjne metody cząsteczkowe</a:t>
            </a:r>
          </a:p>
          <a:p>
            <a:pPr marL="285750" indent="-285750">
              <a:buFont typeface="Wingdings" pitchFamily="2" charset="2"/>
              <a:buChar char="Ø"/>
            </a:pPr>
            <a:endParaRPr lang="pl-PL" sz="2400" dirty="0"/>
          </a:p>
          <a:p>
            <a:pPr marL="285750" indent="-285750">
              <a:buFont typeface="Arial" pitchFamily="34" charset="0"/>
              <a:buChar char="•"/>
            </a:pPr>
            <a:r>
              <a:rPr lang="pl-PL" sz="2400" dirty="0" smtClean="0"/>
              <a:t>Spektroskopia fluorescencyjna cząsteczkowa; </a:t>
            </a:r>
          </a:p>
          <a:p>
            <a:r>
              <a:rPr lang="pl-PL" sz="2400" b="1" dirty="0" smtClean="0">
                <a:solidFill>
                  <a:srgbClr val="C00000"/>
                </a:solidFill>
              </a:rPr>
              <a:t>Fluorymetria i </a:t>
            </a:r>
            <a:r>
              <a:rPr lang="pl-PL" sz="2400" b="1" dirty="0" err="1" smtClean="0">
                <a:solidFill>
                  <a:srgbClr val="C00000"/>
                </a:solidFill>
              </a:rPr>
              <a:t>Spektrofluorymetria</a:t>
            </a:r>
            <a:endParaRPr lang="pl-PL" sz="2400" b="1" dirty="0">
              <a:solidFill>
                <a:srgbClr val="C00000"/>
              </a:solidFill>
            </a:endParaRPr>
          </a:p>
          <a:p>
            <a:r>
              <a:rPr lang="pl-PL" sz="2400" dirty="0" smtClean="0"/>
              <a:t>(wzbudzenie poprzez pochłonięcie promieniowania elektromagnetycznego)</a:t>
            </a:r>
          </a:p>
          <a:p>
            <a:pPr marL="285750" indent="-285750">
              <a:buFont typeface="Wingdings" pitchFamily="2" charset="2"/>
              <a:buChar char="Ø"/>
            </a:pPr>
            <a:endParaRPr lang="pl-PL" sz="2400" dirty="0" smtClean="0"/>
          </a:p>
          <a:p>
            <a:pPr marL="285750" indent="-285750">
              <a:buFont typeface="Wingdings" pitchFamily="2" charset="2"/>
              <a:buChar char="Ø"/>
            </a:pPr>
            <a:r>
              <a:rPr lang="pl-PL" sz="2400" b="1" u="sng" dirty="0"/>
              <a:t>E</a:t>
            </a:r>
            <a:r>
              <a:rPr lang="pl-PL" sz="2400" b="1" u="sng" dirty="0" smtClean="0"/>
              <a:t>misyjne metody atomowe</a:t>
            </a:r>
            <a:endParaRPr lang="pl-PL" sz="2400" b="1" u="sng" dirty="0"/>
          </a:p>
          <a:p>
            <a:pPr marL="285750" indent="-285750">
              <a:buFont typeface="Wingdings" pitchFamily="2" charset="2"/>
              <a:buChar char="Ø"/>
            </a:pPr>
            <a:endParaRPr lang="pl-PL" sz="24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pl-PL" sz="2400" b="1" dirty="0" smtClean="0">
                <a:solidFill>
                  <a:srgbClr val="C00000"/>
                </a:solidFill>
              </a:rPr>
              <a:t>Fotometria płomieniowa </a:t>
            </a:r>
            <a:r>
              <a:rPr lang="pl-PL" sz="2400" dirty="0" smtClean="0"/>
              <a:t>(wzbudzenie termiczne w płomieniu palnika)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106969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51520" y="2276872"/>
            <a:ext cx="8534400" cy="758952"/>
          </a:xfrm>
        </p:spPr>
        <p:txBody>
          <a:bodyPr>
            <a:normAutofit/>
          </a:bodyPr>
          <a:lstStyle/>
          <a:p>
            <a:r>
              <a:rPr lang="pl-PL" sz="3600" dirty="0" smtClean="0">
                <a:solidFill>
                  <a:srgbClr val="C00000"/>
                </a:solidFill>
              </a:rPr>
              <a:t>Fotometria płomieniowa</a:t>
            </a:r>
            <a:endParaRPr lang="pl-PL" sz="36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3880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tx1"/>
                </a:solidFill>
              </a:rPr>
              <a:t>Fotometria płomieniowa</a:t>
            </a:r>
            <a:endParaRPr lang="pl-PL" dirty="0">
              <a:solidFill>
                <a:schemeClr val="tx1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pl-PL" dirty="0" smtClean="0"/>
          </a:p>
          <a:p>
            <a:r>
              <a:rPr lang="pl-PL" dirty="0"/>
              <a:t>m</a:t>
            </a:r>
            <a:r>
              <a:rPr lang="pl-PL" dirty="0" smtClean="0"/>
              <a:t>etoda polegająca na pomiarze natężenia promieniowania elektromagnetycznego emitowanego przez atomy wzbudzone w płomieniu palnika</a:t>
            </a:r>
            <a:endParaRPr lang="pl-PL" dirty="0"/>
          </a:p>
          <a:p>
            <a:r>
              <a:rPr lang="pl-PL" dirty="0" smtClean="0"/>
              <a:t>zakres emitowanego promieniowania jest charakterystyczny dla każdego pierwiastka</a:t>
            </a:r>
          </a:p>
          <a:p>
            <a:r>
              <a:rPr lang="pl-PL" dirty="0" smtClean="0"/>
              <a:t>zastosowanie </a:t>
            </a:r>
            <a:r>
              <a:rPr lang="pl-PL" dirty="0"/>
              <a:t>odpowiednich filtrów dla oznaczanego pierwiastka pozwala na jego ilościowe oznaczanie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79723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a 5"/>
          <p:cNvGrpSpPr/>
          <p:nvPr/>
        </p:nvGrpSpPr>
        <p:grpSpPr>
          <a:xfrm>
            <a:off x="395536" y="332656"/>
            <a:ext cx="8568952" cy="5740033"/>
            <a:chOff x="395536" y="332656"/>
            <a:chExt cx="8568952" cy="5740033"/>
          </a:xfrm>
        </p:grpSpPr>
        <p:sp>
          <p:nvSpPr>
            <p:cNvPr id="2" name="Prostokąt 1"/>
            <p:cNvSpPr/>
            <p:nvPr/>
          </p:nvSpPr>
          <p:spPr>
            <a:xfrm>
              <a:off x="395536" y="332656"/>
              <a:ext cx="8352928" cy="574003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pl-PL" altLang="pl-PL" sz="3200" dirty="0" smtClean="0">
                  <a:solidFill>
                    <a:schemeClr val="accent1">
                      <a:lumMod val="50000"/>
                    </a:schemeClr>
                  </a:solidFill>
                </a:rPr>
                <a:t>Metody emisyjne</a:t>
              </a:r>
            </a:p>
            <a:p>
              <a:endParaRPr lang="pl-PL" altLang="pl-PL" dirty="0" smtClean="0">
                <a:solidFill>
                  <a:schemeClr val="tx2"/>
                </a:solidFill>
              </a:endParaRPr>
            </a:p>
            <a:p>
              <a:endParaRPr lang="pl-PL" altLang="pl-PL" dirty="0">
                <a:solidFill>
                  <a:schemeClr val="bg2">
                    <a:lumMod val="25000"/>
                  </a:schemeClr>
                </a:solidFill>
              </a:endParaRPr>
            </a:p>
            <a:p>
              <a:pPr marL="285750" indent="-285750">
                <a:buFont typeface="Wingdings" pitchFamily="2" charset="2"/>
                <a:buChar char="q"/>
              </a:pPr>
              <a:r>
                <a:rPr lang="pl-PL" altLang="pl-PL" dirty="0">
                  <a:solidFill>
                    <a:schemeClr val="bg2">
                      <a:lumMod val="25000"/>
                    </a:schemeClr>
                  </a:solidFill>
                </a:rPr>
                <a:t>Wzbudzenie </a:t>
              </a:r>
              <a:r>
                <a:rPr lang="pl-PL" altLang="pl-PL" dirty="0" smtClean="0">
                  <a:solidFill>
                    <a:schemeClr val="bg2">
                      <a:lumMod val="25000"/>
                    </a:schemeClr>
                  </a:solidFill>
                </a:rPr>
                <a:t>termiczne: wskutek zderzeń atomów z cząstkami o wysokiej energii kinetycznej – EK (wzrost EK jest uzyskany dzięki wysokiej temperaturze)</a:t>
              </a:r>
            </a:p>
            <a:p>
              <a:pPr marL="285750" indent="-285750">
                <a:buFont typeface="Wingdings" pitchFamily="2" charset="2"/>
                <a:buChar char="q"/>
              </a:pPr>
              <a:endParaRPr lang="pl-PL" altLang="pl-PL" dirty="0">
                <a:solidFill>
                  <a:schemeClr val="bg2">
                    <a:lumMod val="25000"/>
                  </a:schemeClr>
                </a:solidFill>
              </a:endParaRPr>
            </a:p>
            <a:p>
              <a:pPr marL="285750" indent="-285750">
                <a:buFont typeface="Arial" pitchFamily="34" charset="0"/>
                <a:buChar char="•"/>
              </a:pPr>
              <a:r>
                <a:rPr lang="pl-PL" altLang="pl-PL" sz="2000" dirty="0" smtClean="0">
                  <a:solidFill>
                    <a:schemeClr val="bg2">
                      <a:lumMod val="25000"/>
                    </a:schemeClr>
                  </a:solidFill>
                </a:rPr>
                <a:t>Płomień palnika   </a:t>
              </a:r>
            </a:p>
            <a:p>
              <a:pPr marL="285750" indent="-285750">
                <a:buFont typeface="Arial" pitchFamily="34" charset="0"/>
                <a:buChar char="•"/>
              </a:pPr>
              <a:endParaRPr lang="pl-PL" altLang="pl-PL" dirty="0" smtClean="0">
                <a:solidFill>
                  <a:schemeClr val="bg2">
                    <a:lumMod val="25000"/>
                  </a:schemeClr>
                </a:solidFill>
              </a:endParaRPr>
            </a:p>
            <a:p>
              <a:pPr marL="285750" indent="-285750">
                <a:lnSpc>
                  <a:spcPct val="150000"/>
                </a:lnSpc>
                <a:buFont typeface="Arial" pitchFamily="34" charset="0"/>
                <a:buChar char="•"/>
              </a:pPr>
              <a:endParaRPr lang="pl-PL" altLang="pl-PL" dirty="0" smtClean="0">
                <a:solidFill>
                  <a:schemeClr val="bg2">
                    <a:lumMod val="25000"/>
                  </a:schemeClr>
                </a:solidFill>
              </a:endParaRPr>
            </a:p>
            <a:p>
              <a:pPr marL="285750" indent="-285750">
                <a:lnSpc>
                  <a:spcPct val="150000"/>
                </a:lnSpc>
                <a:buFont typeface="Arial" pitchFamily="34" charset="0"/>
                <a:buChar char="•"/>
              </a:pPr>
              <a:endParaRPr lang="pl-PL" altLang="pl-PL" dirty="0" smtClean="0">
                <a:solidFill>
                  <a:schemeClr val="bg2">
                    <a:lumMod val="25000"/>
                  </a:schemeClr>
                </a:solidFill>
              </a:endParaRPr>
            </a:p>
            <a:p>
              <a:pPr marL="285750" indent="-285750">
                <a:lnSpc>
                  <a:spcPct val="150000"/>
                </a:lnSpc>
                <a:buFont typeface="Arial" pitchFamily="34" charset="0"/>
                <a:buChar char="•"/>
              </a:pPr>
              <a:r>
                <a:rPr lang="pl-PL" altLang="pl-PL" dirty="0" smtClean="0">
                  <a:solidFill>
                    <a:schemeClr val="accent1">
                      <a:lumMod val="50000"/>
                    </a:schemeClr>
                  </a:solidFill>
                </a:rPr>
                <a:t>Łuk elektryczny       (Spektrografia emisyjna)</a:t>
              </a:r>
            </a:p>
            <a:p>
              <a:pPr marL="285750" indent="-285750">
                <a:lnSpc>
                  <a:spcPct val="150000"/>
                </a:lnSpc>
                <a:buFont typeface="Arial" pitchFamily="34" charset="0"/>
                <a:buChar char="•"/>
              </a:pPr>
              <a:r>
                <a:rPr lang="pl-PL" altLang="pl-PL" dirty="0" smtClean="0">
                  <a:solidFill>
                    <a:schemeClr val="accent1">
                      <a:lumMod val="50000"/>
                    </a:schemeClr>
                  </a:solidFill>
                </a:rPr>
                <a:t>Iskra elektryczna</a:t>
              </a:r>
            </a:p>
            <a:p>
              <a:pPr marL="285750" indent="-285750">
                <a:lnSpc>
                  <a:spcPct val="150000"/>
                </a:lnSpc>
                <a:buFont typeface="Arial" pitchFamily="34" charset="0"/>
                <a:buChar char="•"/>
              </a:pPr>
              <a:endParaRPr lang="pl-PL" altLang="pl-PL" dirty="0">
                <a:solidFill>
                  <a:schemeClr val="accent1">
                    <a:lumMod val="50000"/>
                  </a:schemeClr>
                </a:solidFill>
              </a:endParaRPr>
            </a:p>
            <a:p>
              <a:pPr marL="285750" indent="-285750">
                <a:lnSpc>
                  <a:spcPct val="150000"/>
                </a:lnSpc>
                <a:buFont typeface="Arial" pitchFamily="34" charset="0"/>
                <a:buChar char="•"/>
              </a:pPr>
              <a:r>
                <a:rPr lang="pl-PL" altLang="pl-PL" dirty="0" smtClean="0">
                  <a:solidFill>
                    <a:schemeClr val="accent1">
                      <a:lumMod val="50000"/>
                    </a:schemeClr>
                  </a:solidFill>
                </a:rPr>
                <a:t>Plazma (najwyższe temp. przy użyciu plazmy indukcyjnie sprzężonej; </a:t>
              </a:r>
              <a:r>
                <a:rPr lang="pl-PL" altLang="pl-PL" dirty="0" err="1" smtClean="0">
                  <a:solidFill>
                    <a:schemeClr val="accent1">
                      <a:lumMod val="50000"/>
                    </a:schemeClr>
                  </a:solidFill>
                </a:rPr>
                <a:t>ICP-AES</a:t>
              </a:r>
              <a:r>
                <a:rPr lang="pl-PL" altLang="pl-PL" dirty="0" smtClean="0">
                  <a:solidFill>
                    <a:schemeClr val="accent1">
                      <a:lumMod val="50000"/>
                    </a:schemeClr>
                  </a:solidFill>
                </a:rPr>
                <a:t>)</a:t>
              </a:r>
              <a:endParaRPr lang="pl-PL" altLang="pl-PL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cxnSp>
          <p:nvCxnSpPr>
            <p:cNvPr id="4" name="Łącznik prosty ze strzałką 3"/>
            <p:cNvCxnSpPr/>
            <p:nvPr/>
          </p:nvCxnSpPr>
          <p:spPr>
            <a:xfrm>
              <a:off x="2843808" y="2636912"/>
              <a:ext cx="1080120" cy="0"/>
            </a:xfrm>
            <a:prstGeom prst="straightConnector1">
              <a:avLst/>
            </a:prstGeom>
            <a:ln w="38100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pole tekstowe 4"/>
            <p:cNvSpPr txBox="1"/>
            <p:nvPr/>
          </p:nvSpPr>
          <p:spPr>
            <a:xfrm>
              <a:off x="3995936" y="2325509"/>
              <a:ext cx="496855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dirty="0" smtClean="0"/>
                <a:t>Fotometria płomieniowa </a:t>
              </a:r>
            </a:p>
            <a:p>
              <a:r>
                <a:rPr lang="pl-PL" dirty="0" smtClean="0"/>
                <a:t>(</a:t>
              </a:r>
              <a:r>
                <a:rPr lang="pl-PL" sz="1600" dirty="0" err="1" smtClean="0"/>
                <a:t>Flame</a:t>
              </a:r>
              <a:r>
                <a:rPr lang="pl-PL" sz="1600" dirty="0" smtClean="0"/>
                <a:t> </a:t>
              </a:r>
              <a:r>
                <a:rPr lang="pl-PL" sz="1600" dirty="0" err="1" smtClean="0"/>
                <a:t>Atomic</a:t>
              </a:r>
              <a:r>
                <a:rPr lang="pl-PL" sz="1600" dirty="0" smtClean="0"/>
                <a:t> </a:t>
              </a:r>
              <a:r>
                <a:rPr lang="pl-PL" sz="1600" dirty="0" err="1" smtClean="0"/>
                <a:t>Emission</a:t>
              </a:r>
              <a:r>
                <a:rPr lang="pl-PL" sz="1600" dirty="0" smtClean="0"/>
                <a:t> </a:t>
              </a:r>
              <a:r>
                <a:rPr lang="pl-PL" sz="1600" dirty="0" err="1" smtClean="0"/>
                <a:t>Spectrometry</a:t>
              </a:r>
              <a:r>
                <a:rPr lang="pl-PL" sz="1600" dirty="0" smtClean="0"/>
                <a:t>; </a:t>
              </a:r>
              <a:r>
                <a:rPr lang="pl-PL" sz="1600" b="1" dirty="0" smtClean="0"/>
                <a:t>F-</a:t>
              </a:r>
              <a:r>
                <a:rPr lang="pl-PL" sz="1600" b="1" dirty="0" err="1" smtClean="0"/>
                <a:t>AES</a:t>
              </a:r>
              <a:r>
                <a:rPr lang="pl-PL" sz="1600" dirty="0" smtClean="0"/>
                <a:t>)</a:t>
              </a:r>
              <a:endParaRPr lang="pl-PL" sz="1600" dirty="0"/>
            </a:p>
          </p:txBody>
        </p:sp>
      </p:grpSp>
      <p:sp>
        <p:nvSpPr>
          <p:cNvPr id="3" name="pole tekstowe 2"/>
          <p:cNvSpPr txBox="1"/>
          <p:nvPr/>
        </p:nvSpPr>
        <p:spPr>
          <a:xfrm>
            <a:off x="5462344" y="4045714"/>
            <a:ext cx="23022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temp. 4000-6000 K</a:t>
            </a:r>
            <a:endParaRPr lang="en-GB" dirty="0"/>
          </a:p>
        </p:txBody>
      </p:sp>
      <p:sp>
        <p:nvSpPr>
          <p:cNvPr id="7" name="pole tekstowe 6"/>
          <p:cNvSpPr txBox="1"/>
          <p:nvPr/>
        </p:nvSpPr>
        <p:spPr>
          <a:xfrm>
            <a:off x="4860032" y="2971840"/>
            <a:ext cx="22349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temp. 2000-3000 K</a:t>
            </a:r>
            <a:endParaRPr lang="en-GB" dirty="0"/>
          </a:p>
        </p:txBody>
      </p:sp>
      <p:sp>
        <p:nvSpPr>
          <p:cNvPr id="8" name="pole tekstowe 7"/>
          <p:cNvSpPr txBox="1"/>
          <p:nvPr/>
        </p:nvSpPr>
        <p:spPr>
          <a:xfrm>
            <a:off x="1403648" y="5553451"/>
            <a:ext cx="24064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temp. 6000-10 000 K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04688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/>
          <p:cNvSpPr txBox="1"/>
          <p:nvPr/>
        </p:nvSpPr>
        <p:spPr>
          <a:xfrm>
            <a:off x="323528" y="260648"/>
            <a:ext cx="828092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l-PL" altLang="pl-PL" sz="2000" b="1" u="sng" dirty="0" smtClean="0">
                <a:solidFill>
                  <a:schemeClr val="accent1">
                    <a:lumMod val="50000"/>
                  </a:schemeClr>
                </a:solidFill>
              </a:rPr>
              <a:t>Atomy </a:t>
            </a:r>
            <a:r>
              <a:rPr lang="pl-PL" altLang="pl-PL" sz="2000" b="1" u="sng" dirty="0">
                <a:solidFill>
                  <a:schemeClr val="accent1">
                    <a:lumMod val="50000"/>
                  </a:schemeClr>
                </a:solidFill>
              </a:rPr>
              <a:t>poddane wzbudzeniu emitują widmo liniowe. </a:t>
            </a:r>
            <a:endParaRPr lang="pl-PL" altLang="pl-PL" sz="2000" b="1" u="sng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just"/>
            <a:endParaRPr lang="pl-PL" altLang="pl-PL" dirty="0">
              <a:solidFill>
                <a:schemeClr val="bg2">
                  <a:lumMod val="25000"/>
                </a:schemeClr>
              </a:solidFill>
            </a:endParaRPr>
          </a:p>
          <a:p>
            <a:pPr algn="just"/>
            <a:r>
              <a:rPr lang="pl-PL" b="1" dirty="0"/>
              <a:t>Widmo liniowe</a:t>
            </a:r>
            <a:r>
              <a:rPr lang="pl-PL" dirty="0"/>
              <a:t> – widmo emisyjne składające się z oddzielnych linii </a:t>
            </a:r>
            <a:r>
              <a:rPr lang="pl-PL" dirty="0" smtClean="0"/>
              <a:t>widmowych:</a:t>
            </a:r>
          </a:p>
          <a:p>
            <a:pPr algn="just"/>
            <a:endParaRPr lang="pl-PL" dirty="0" smtClean="0"/>
          </a:p>
          <a:p>
            <a:pPr algn="just"/>
            <a:endParaRPr lang="pl-PL" dirty="0" smtClean="0"/>
          </a:p>
          <a:p>
            <a:pPr algn="just"/>
            <a:endParaRPr lang="pl-PL" dirty="0"/>
          </a:p>
          <a:p>
            <a:pPr algn="just"/>
            <a:endParaRPr lang="pl-PL" dirty="0" smtClean="0"/>
          </a:p>
          <a:p>
            <a:pPr algn="just"/>
            <a:endParaRPr lang="pl-PL" dirty="0"/>
          </a:p>
          <a:p>
            <a:pPr algn="just"/>
            <a:endParaRPr lang="pl-PL" altLang="pl-PL" dirty="0" smtClean="0">
              <a:solidFill>
                <a:schemeClr val="bg2">
                  <a:lumMod val="25000"/>
                </a:schemeClr>
              </a:solidFill>
            </a:endParaRPr>
          </a:p>
          <a:p>
            <a:pPr algn="just"/>
            <a:endParaRPr lang="pl-PL" altLang="pl-PL" dirty="0" smtClean="0">
              <a:solidFill>
                <a:schemeClr val="bg2">
                  <a:lumMod val="25000"/>
                </a:schemeClr>
              </a:solidFill>
            </a:endParaRPr>
          </a:p>
          <a:p>
            <a:pPr algn="just"/>
            <a:endParaRPr lang="pl-PL" altLang="pl-PL" dirty="0">
              <a:solidFill>
                <a:schemeClr val="bg2">
                  <a:lumMod val="25000"/>
                </a:schemeClr>
              </a:solidFill>
            </a:endParaRPr>
          </a:p>
          <a:p>
            <a:pPr algn="just"/>
            <a:r>
              <a:rPr lang="pl-PL" altLang="pl-PL" dirty="0" smtClean="0"/>
              <a:t>Emitowane </a:t>
            </a:r>
            <a:r>
              <a:rPr lang="pl-PL" altLang="pl-PL" dirty="0"/>
              <a:t>są tylko pewne wybrane długości fal promieniowania elektromagnetycznego. Wynika to z </a:t>
            </a:r>
            <a:r>
              <a:rPr lang="pl-PL" altLang="pl-PL" dirty="0" smtClean="0"/>
              <a:t>faktu, </a:t>
            </a:r>
            <a:r>
              <a:rPr lang="pl-PL" altLang="pl-PL" dirty="0"/>
              <a:t>że elektrony w atomie nie mogą mieć dowolnej energii lecz tylko </a:t>
            </a:r>
            <a:r>
              <a:rPr lang="pl-PL" altLang="pl-PL" dirty="0" smtClean="0"/>
              <a:t>energię o </a:t>
            </a:r>
            <a:r>
              <a:rPr lang="pl-PL" altLang="pl-PL" dirty="0"/>
              <a:t>ściśle określonych wartościach, </a:t>
            </a:r>
            <a:r>
              <a:rPr lang="pl-PL" altLang="pl-PL" dirty="0" smtClean="0"/>
              <a:t>które wynikają z </a:t>
            </a:r>
            <a:r>
              <a:rPr lang="pl-PL" altLang="pl-PL" dirty="0"/>
              <a:t>liczb </a:t>
            </a:r>
            <a:r>
              <a:rPr lang="pl-PL" altLang="pl-PL" dirty="0" smtClean="0"/>
              <a:t>kwantowych.</a:t>
            </a:r>
          </a:p>
          <a:p>
            <a:pPr algn="just"/>
            <a:endParaRPr lang="pl-PL" altLang="pl-PL" dirty="0" smtClean="0"/>
          </a:p>
          <a:p>
            <a:pPr algn="just"/>
            <a:r>
              <a:rPr lang="pl-PL" dirty="0" smtClean="0"/>
              <a:t>Układ </a:t>
            </a:r>
            <a:r>
              <a:rPr lang="pl-PL" dirty="0"/>
              <a:t>linii widmowych zależy od układu poziomów </a:t>
            </a:r>
            <a:r>
              <a:rPr lang="pl-PL" dirty="0" smtClean="0"/>
              <a:t>energetycznych</a:t>
            </a:r>
            <a:r>
              <a:rPr lang="pl-PL" dirty="0"/>
              <a:t> </a:t>
            </a:r>
            <a:r>
              <a:rPr lang="pl-PL" dirty="0" smtClean="0"/>
              <a:t>elektronów w </a:t>
            </a:r>
            <a:r>
              <a:rPr lang="pl-PL" dirty="0"/>
              <a:t>atomie, który jest różny dla atomów poszczególnych pierwiastków. </a:t>
            </a:r>
            <a:r>
              <a:rPr lang="pl-PL" u="sng" dirty="0">
                <a:solidFill>
                  <a:schemeClr val="accent1">
                    <a:lumMod val="50000"/>
                  </a:schemeClr>
                </a:solidFill>
              </a:rPr>
              <a:t>Z tego powodu również układ linii widmowych jest niepowtarzalny i charakterystyczny dla danego pierwiastka.</a:t>
            </a:r>
            <a:endParaRPr lang="pl-PL" u="sng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just"/>
            <a:endParaRPr lang="pl-PL" altLang="pl-PL" dirty="0">
              <a:solidFill>
                <a:schemeClr val="bg2">
                  <a:lumMod val="25000"/>
                </a:schemeClr>
              </a:solidFill>
            </a:endParaRPr>
          </a:p>
          <a:p>
            <a:pPr algn="just"/>
            <a:endParaRPr lang="pl-PL" altLang="pl-PL" dirty="0">
              <a:solidFill>
                <a:schemeClr val="bg2">
                  <a:lumMod val="25000"/>
                </a:schemeClr>
              </a:solidFill>
            </a:endParaRPr>
          </a:p>
          <a:p>
            <a:pPr algn="just"/>
            <a:endParaRPr lang="pl-PL" dirty="0"/>
          </a:p>
        </p:txBody>
      </p:sp>
      <p:grpSp>
        <p:nvGrpSpPr>
          <p:cNvPr id="5" name="Grupa 4"/>
          <p:cNvGrpSpPr/>
          <p:nvPr/>
        </p:nvGrpSpPr>
        <p:grpSpPr>
          <a:xfrm>
            <a:off x="467543" y="1556792"/>
            <a:ext cx="7992890" cy="1943775"/>
            <a:chOff x="467542" y="1708996"/>
            <a:chExt cx="7992890" cy="1943775"/>
          </a:xfrm>
        </p:grpSpPr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7543" y="2709796"/>
              <a:ext cx="7210425" cy="9429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075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7542" y="1708996"/>
              <a:ext cx="7210425" cy="9525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4" name="pole tekstowe 3"/>
            <p:cNvSpPr txBox="1"/>
            <p:nvPr/>
          </p:nvSpPr>
          <p:spPr>
            <a:xfrm>
              <a:off x="7812360" y="2924944"/>
              <a:ext cx="6480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dirty="0" smtClean="0"/>
                <a:t>Fe</a:t>
              </a:r>
              <a:endParaRPr lang="pl-PL" dirty="0"/>
            </a:p>
          </p:txBody>
        </p:sp>
        <p:sp>
          <p:nvSpPr>
            <p:cNvPr id="7" name="pole tekstowe 6"/>
            <p:cNvSpPr txBox="1"/>
            <p:nvPr/>
          </p:nvSpPr>
          <p:spPr>
            <a:xfrm>
              <a:off x="7812360" y="1997262"/>
              <a:ext cx="6480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l-PL" dirty="0"/>
                <a:t>H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01715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e tekstowe 4"/>
          <p:cNvSpPr txBox="1"/>
          <p:nvPr/>
        </p:nvSpPr>
        <p:spPr>
          <a:xfrm>
            <a:off x="323528" y="476672"/>
            <a:ext cx="8280920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pl-PL" altLang="pl-PL" sz="2000" dirty="0" smtClean="0">
              <a:solidFill>
                <a:schemeClr val="bg2">
                  <a:lumMod val="25000"/>
                </a:schemeClr>
              </a:solidFill>
            </a:endParaRPr>
          </a:p>
          <a:p>
            <a:pPr algn="just"/>
            <a:r>
              <a:rPr lang="pl-PL" altLang="pl-PL" sz="2000" dirty="0" smtClean="0">
                <a:solidFill>
                  <a:schemeClr val="bg2">
                    <a:lumMod val="25000"/>
                  </a:schemeClr>
                </a:solidFill>
              </a:rPr>
              <a:t>Emisja </a:t>
            </a:r>
            <a:r>
              <a:rPr lang="pl-PL" altLang="pl-PL" sz="2000" dirty="0">
                <a:solidFill>
                  <a:schemeClr val="bg2">
                    <a:lumMod val="25000"/>
                  </a:schemeClr>
                </a:solidFill>
              </a:rPr>
              <a:t>promieniowania następuje przy przejściu z wyższego stanu energetycznego na niższy. W atomie istnieje wiele poziomów energetycznych </a:t>
            </a:r>
            <a:r>
              <a:rPr lang="pl-PL" altLang="pl-PL" sz="2000" b="1" dirty="0">
                <a:solidFill>
                  <a:schemeClr val="bg2">
                    <a:lumMod val="25000"/>
                  </a:schemeClr>
                </a:solidFill>
              </a:rPr>
              <a:t>(tzw. </a:t>
            </a:r>
            <a:r>
              <a:rPr lang="pl-PL" altLang="pl-PL" sz="2000" b="1" dirty="0" err="1">
                <a:solidFill>
                  <a:schemeClr val="bg2">
                    <a:lumMod val="25000"/>
                  </a:schemeClr>
                </a:solidFill>
              </a:rPr>
              <a:t>termów</a:t>
            </a:r>
            <a:r>
              <a:rPr lang="pl-PL" altLang="pl-PL" sz="2000" b="1" dirty="0">
                <a:solidFill>
                  <a:schemeClr val="bg2">
                    <a:lumMod val="25000"/>
                  </a:schemeClr>
                </a:solidFill>
              </a:rPr>
              <a:t>) </a:t>
            </a:r>
            <a:r>
              <a:rPr lang="pl-PL" altLang="pl-PL" sz="2000" dirty="0">
                <a:solidFill>
                  <a:schemeClr val="bg2">
                    <a:lumMod val="25000"/>
                  </a:schemeClr>
                </a:solidFill>
              </a:rPr>
              <a:t>na które może zostać przeniesiony elektron w procesie wzbudzenia. </a:t>
            </a:r>
            <a:endParaRPr lang="pl-PL" altLang="pl-PL" sz="2000" dirty="0" smtClean="0">
              <a:solidFill>
                <a:schemeClr val="bg2">
                  <a:lumMod val="25000"/>
                </a:schemeClr>
              </a:solidFill>
            </a:endParaRPr>
          </a:p>
          <a:p>
            <a:pPr algn="just"/>
            <a:endParaRPr lang="pl-PL" altLang="pl-PL" sz="2000" dirty="0">
              <a:solidFill>
                <a:schemeClr val="bg2">
                  <a:lumMod val="25000"/>
                </a:schemeClr>
              </a:solidFill>
            </a:endParaRPr>
          </a:p>
          <a:p>
            <a:pPr algn="just"/>
            <a:r>
              <a:rPr lang="pl-PL" altLang="pl-PL" sz="2000" dirty="0" smtClean="0">
                <a:solidFill>
                  <a:schemeClr val="bg2">
                    <a:lumMod val="25000"/>
                  </a:schemeClr>
                </a:solidFill>
              </a:rPr>
              <a:t>Powrót </a:t>
            </a:r>
            <a:r>
              <a:rPr lang="pl-PL" altLang="pl-PL" sz="2000" dirty="0">
                <a:solidFill>
                  <a:schemeClr val="bg2">
                    <a:lumMod val="25000"/>
                  </a:schemeClr>
                </a:solidFill>
              </a:rPr>
              <a:t>elektronu na stan podstawowy nie musi odbywać się jednoetapowo. W efekcie emitowanych jest kilka kwantów promieniowania o energiach równych różnicom poszczególnych </a:t>
            </a:r>
            <a:r>
              <a:rPr lang="pl-PL" altLang="pl-PL" sz="2000" dirty="0" err="1" smtClean="0">
                <a:solidFill>
                  <a:schemeClr val="bg2">
                    <a:lumMod val="25000"/>
                  </a:schemeClr>
                </a:solidFill>
              </a:rPr>
              <a:t>termów</a:t>
            </a:r>
            <a:r>
              <a:rPr lang="pl-PL" altLang="pl-PL" sz="2000" dirty="0" smtClean="0">
                <a:solidFill>
                  <a:schemeClr val="bg2">
                    <a:lumMod val="25000"/>
                  </a:schemeClr>
                </a:solidFill>
              </a:rPr>
              <a:t>:</a:t>
            </a:r>
          </a:p>
          <a:p>
            <a:pPr algn="just"/>
            <a:endParaRPr lang="pl-PL" altLang="pl-PL" baseline="-25000" dirty="0">
              <a:solidFill>
                <a:schemeClr val="bg2">
                  <a:lumMod val="25000"/>
                </a:schemeClr>
              </a:solidFill>
            </a:endParaRPr>
          </a:p>
          <a:p>
            <a:pPr algn="ctr"/>
            <a:r>
              <a:rPr lang="pl-PL" altLang="pl-PL" sz="2400" b="1" dirty="0" err="1">
                <a:solidFill>
                  <a:schemeClr val="bg2">
                    <a:lumMod val="25000"/>
                  </a:schemeClr>
                </a:solidFill>
              </a:rPr>
              <a:t>hv</a:t>
            </a:r>
            <a:r>
              <a:rPr lang="pl-PL" altLang="pl-PL" sz="2400" b="1" dirty="0">
                <a:solidFill>
                  <a:schemeClr val="bg2">
                    <a:lumMod val="25000"/>
                  </a:schemeClr>
                </a:solidFill>
              </a:rPr>
              <a:t> = E</a:t>
            </a:r>
            <a:r>
              <a:rPr lang="pl-PL" altLang="pl-PL" sz="2400" b="1" baseline="-25000" dirty="0">
                <a:solidFill>
                  <a:schemeClr val="bg2">
                    <a:lumMod val="25000"/>
                  </a:schemeClr>
                </a:solidFill>
              </a:rPr>
              <a:t>M</a:t>
            </a:r>
            <a:r>
              <a:rPr lang="pl-PL" altLang="pl-PL" sz="2400" b="1" dirty="0">
                <a:solidFill>
                  <a:schemeClr val="bg2">
                    <a:lumMod val="25000"/>
                  </a:schemeClr>
                </a:solidFill>
              </a:rPr>
              <a:t> – E</a:t>
            </a:r>
            <a:r>
              <a:rPr lang="pl-PL" altLang="pl-PL" sz="2400" b="1" baseline="-25000" dirty="0">
                <a:solidFill>
                  <a:schemeClr val="bg2">
                    <a:lumMod val="25000"/>
                  </a:schemeClr>
                </a:solidFill>
              </a:rPr>
              <a:t>K</a:t>
            </a:r>
          </a:p>
          <a:p>
            <a:pPr algn="just"/>
            <a:endParaRPr lang="pl-PL" altLang="pl-PL" dirty="0" smtClean="0">
              <a:solidFill>
                <a:schemeClr val="bg2">
                  <a:lumMod val="25000"/>
                </a:schemeClr>
              </a:solidFill>
            </a:endParaRPr>
          </a:p>
          <a:p>
            <a:pPr algn="just"/>
            <a:r>
              <a:rPr lang="pl-PL" altLang="pl-PL" sz="2000" dirty="0" smtClean="0">
                <a:solidFill>
                  <a:schemeClr val="bg2">
                    <a:lumMod val="25000"/>
                  </a:schemeClr>
                </a:solidFill>
              </a:rPr>
              <a:t>E</a:t>
            </a:r>
            <a:r>
              <a:rPr lang="pl-PL" altLang="pl-PL" sz="2000" baseline="-25000" dirty="0" smtClean="0">
                <a:solidFill>
                  <a:schemeClr val="bg2">
                    <a:lumMod val="25000"/>
                  </a:schemeClr>
                </a:solidFill>
              </a:rPr>
              <a:t>M</a:t>
            </a:r>
            <a:r>
              <a:rPr lang="pl-PL" altLang="pl-PL" sz="200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pl-PL" altLang="pl-PL" sz="2000" dirty="0">
                <a:solidFill>
                  <a:schemeClr val="bg2">
                    <a:lumMod val="25000"/>
                  </a:schemeClr>
                </a:solidFill>
              </a:rPr>
              <a:t>– energia termu o wyższej energii</a:t>
            </a:r>
          </a:p>
          <a:p>
            <a:pPr algn="just"/>
            <a:r>
              <a:rPr lang="pl-PL" altLang="pl-PL" sz="2000" dirty="0">
                <a:solidFill>
                  <a:schemeClr val="bg2">
                    <a:lumMod val="25000"/>
                  </a:schemeClr>
                </a:solidFill>
              </a:rPr>
              <a:t>E</a:t>
            </a:r>
            <a:r>
              <a:rPr lang="pl-PL" altLang="pl-PL" sz="2000" baseline="-25000" dirty="0">
                <a:solidFill>
                  <a:schemeClr val="bg2">
                    <a:lumMod val="25000"/>
                  </a:schemeClr>
                </a:solidFill>
              </a:rPr>
              <a:t>K</a:t>
            </a:r>
            <a:r>
              <a:rPr lang="pl-PL" altLang="pl-PL" sz="2000" dirty="0">
                <a:solidFill>
                  <a:schemeClr val="bg2">
                    <a:lumMod val="25000"/>
                  </a:schemeClr>
                </a:solidFill>
              </a:rPr>
              <a:t> – energia termu o wyższej </a:t>
            </a:r>
            <a:r>
              <a:rPr lang="pl-PL" altLang="pl-PL" sz="2000" dirty="0" smtClean="0">
                <a:solidFill>
                  <a:schemeClr val="bg2">
                    <a:lumMod val="25000"/>
                  </a:schemeClr>
                </a:solidFill>
              </a:rPr>
              <a:t>energii</a:t>
            </a:r>
          </a:p>
          <a:p>
            <a:pPr algn="just"/>
            <a:endParaRPr lang="pl-PL" altLang="pl-PL" dirty="0">
              <a:solidFill>
                <a:schemeClr val="bg2">
                  <a:lumMod val="25000"/>
                </a:schemeClr>
              </a:solidFill>
            </a:endParaRPr>
          </a:p>
          <a:p>
            <a:pPr algn="just"/>
            <a:endParaRPr lang="pl-PL" altLang="pl-PL" dirty="0">
              <a:solidFill>
                <a:schemeClr val="bg2">
                  <a:lumMod val="25000"/>
                </a:schemeClr>
              </a:solidFill>
            </a:endParaRPr>
          </a:p>
          <a:p>
            <a:pPr algn="just"/>
            <a:endParaRPr lang="pl-PL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5038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ejski">
  <a:themeElements>
    <a:clrScheme name="Miejski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Miejski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iejski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617812C1E6E0D4EA865CC6921037BD3" ma:contentTypeVersion="4" ma:contentTypeDescription="Utwórz nowy dokument." ma:contentTypeScope="" ma:versionID="0cd34e768b7ff952a560dd77efb25dac">
  <xsd:schema xmlns:xsd="http://www.w3.org/2001/XMLSchema" xmlns:xs="http://www.w3.org/2001/XMLSchema" xmlns:p="http://schemas.microsoft.com/office/2006/metadata/properties" xmlns:ns2="8cfd41d0-d7ae-4cda-94eb-b414ec113a24" targetNamespace="http://schemas.microsoft.com/office/2006/metadata/properties" ma:root="true" ma:fieldsID="32e99970d0029d5b72e3f51df8273213" ns2:_="">
    <xsd:import namespace="8cfd41d0-d7ae-4cda-94eb-b414ec113a2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fd41d0-d7ae-4cda-94eb-b414ec113a2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2E2CFB8-083D-4814-83C8-1066BD2996B3}"/>
</file>

<file path=customXml/itemProps2.xml><?xml version="1.0" encoding="utf-8"?>
<ds:datastoreItem xmlns:ds="http://schemas.openxmlformats.org/officeDocument/2006/customXml" ds:itemID="{CC4D1500-9163-4F76-84B5-722B4294E237}"/>
</file>

<file path=customXml/itemProps3.xml><?xml version="1.0" encoding="utf-8"?>
<ds:datastoreItem xmlns:ds="http://schemas.openxmlformats.org/officeDocument/2006/customXml" ds:itemID="{CD757128-AD89-4DA0-90CE-7ABD0D145D17}"/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6747</TotalTime>
  <Words>1500</Words>
  <Application>Microsoft Office PowerPoint</Application>
  <PresentationFormat>Pokaz na ekranie (4:3)</PresentationFormat>
  <Paragraphs>313</Paragraphs>
  <Slides>37</Slides>
  <Notes>1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37</vt:i4>
      </vt:variant>
    </vt:vector>
  </HeadingPairs>
  <TitlesOfParts>
    <vt:vector size="38" baseType="lpstr">
      <vt:lpstr>Miejski</vt:lpstr>
      <vt:lpstr>Techniki emisyjne  </vt:lpstr>
      <vt:lpstr>Emisja promieniowania przez ośrodek</vt:lpstr>
      <vt:lpstr>Prezentacja programu PowerPoint</vt:lpstr>
      <vt:lpstr>Metody emisyjne</vt:lpstr>
      <vt:lpstr>Fotometria płomieniowa</vt:lpstr>
      <vt:lpstr>Fotometria płomieniowa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Fotometria płomieniowa</vt:lpstr>
      <vt:lpstr>Prezentacja programu PowerPoint</vt:lpstr>
      <vt:lpstr>Fotometria płomieniowa</vt:lpstr>
      <vt:lpstr>Fotometria płomieniowa</vt:lpstr>
      <vt:lpstr>Zastosowanie fotometrii płomieniowej</vt:lpstr>
      <vt:lpstr>Fotometria płomieniowa</vt:lpstr>
      <vt:lpstr>Fotometria płomieniowa</vt:lpstr>
      <vt:lpstr>Prezentacja programu PowerPoint</vt:lpstr>
      <vt:lpstr>Spektroskopia fluorescencyjna cząsteczkowa</vt:lpstr>
      <vt:lpstr>Spektroskopia</vt:lpstr>
      <vt:lpstr>Luminescencja</vt:lpstr>
      <vt:lpstr>Prezentacja programu PowerPoint</vt:lpstr>
      <vt:lpstr>Prezentacja programu PowerPoint</vt:lpstr>
      <vt:lpstr>Fotoluminescencja</vt:lpstr>
      <vt:lpstr>Diagram Jabłońskiego</vt:lpstr>
      <vt:lpstr>Prezentacja programu PowerPoint</vt:lpstr>
      <vt:lpstr>Spektroskopia fluorescencyjna cząsteczkowa</vt:lpstr>
      <vt:lpstr>Spektroskopia fluorescencyjna cząsteczkowa</vt:lpstr>
      <vt:lpstr>Wygaszanie stężeniowe</vt:lpstr>
      <vt:lpstr>Prezentacja programu PowerPoint</vt:lpstr>
      <vt:lpstr>Prezentacja programu PowerPoint</vt:lpstr>
      <vt:lpstr>Aparatura</vt:lpstr>
      <vt:lpstr>Schemat spektrofluorymetru</vt:lpstr>
      <vt:lpstr>Prezentacja programu PowerPoint</vt:lpstr>
      <vt:lpstr>Zalety metody</vt:lpstr>
      <vt:lpstr>Fluorymetria i spektrofluorymetria znajduje zastosowanie w analizie: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Techniki emisyjne</dc:title>
  <dc:creator>Karolina</dc:creator>
  <cp:lastModifiedBy>Karolina</cp:lastModifiedBy>
  <cp:revision>120</cp:revision>
  <dcterms:created xsi:type="dcterms:W3CDTF">2020-02-09T11:14:14Z</dcterms:created>
  <dcterms:modified xsi:type="dcterms:W3CDTF">2025-02-24T18:27:49Z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0x0101006617812C1E6E0D4EA865CC6921037BD3</vt:lpwstr>
  </property>
</Properties>
</file>