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9" r:id="rId11"/>
    <p:sldId id="284" r:id="rId12"/>
    <p:sldId id="270" r:id="rId13"/>
    <p:sldId id="265" r:id="rId14"/>
    <p:sldId id="266" r:id="rId15"/>
    <p:sldId id="267" r:id="rId16"/>
    <p:sldId id="271" r:id="rId17"/>
    <p:sldId id="272" r:id="rId18"/>
    <p:sldId id="280" r:id="rId19"/>
    <p:sldId id="273" r:id="rId20"/>
    <p:sldId id="274" r:id="rId21"/>
    <p:sldId id="275" r:id="rId22"/>
    <p:sldId id="286" r:id="rId23"/>
    <p:sldId id="276" r:id="rId24"/>
    <p:sldId id="277" r:id="rId25"/>
    <p:sldId id="279" r:id="rId26"/>
    <p:sldId id="281" r:id="rId27"/>
    <p:sldId id="283" r:id="rId28"/>
    <p:sldId id="282" r:id="rId29"/>
    <p:sldId id="285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66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>
      <p:cViewPr>
        <p:scale>
          <a:sx n="76" d="100"/>
          <a:sy n="76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7B8AD-D983-421B-94C7-B80EE47D49D8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DEBF7-913A-452A-8A8F-B5060442E3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50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DEBF7-913A-452A-8A8F-B5060442E32C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59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E17BB4-858E-40BD-BC28-058B16BE922A}" type="datetimeFigureOut">
              <a:rPr lang="pl-PL" smtClean="0"/>
              <a:t>2018-10-17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B69B31-FE49-4C5A-89F7-C6A332B41B28}" type="slidenum">
              <a:rPr lang="pl-PL" smtClean="0"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63688" y="2348880"/>
            <a:ext cx="6480048" cy="2301240"/>
          </a:xfrm>
        </p:spPr>
        <p:txBody>
          <a:bodyPr/>
          <a:lstStyle/>
          <a:p>
            <a:r>
              <a:rPr lang="pl-PL" dirty="0" smtClean="0"/>
              <a:t>Klasyczna analiza miareczkowa - wolumetria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63688" y="4869160"/>
            <a:ext cx="6480048" cy="432048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>
                <a:solidFill>
                  <a:schemeClr val="tx1">
                    <a:lumMod val="65000"/>
                  </a:schemeClr>
                </a:solidFill>
              </a:rPr>
              <a:t>Karolina Wanat</a:t>
            </a:r>
          </a:p>
          <a:p>
            <a:r>
              <a:rPr lang="pl-PL" dirty="0" smtClean="0">
                <a:solidFill>
                  <a:schemeClr val="tx1">
                    <a:lumMod val="65000"/>
                  </a:schemeClr>
                </a:solidFill>
              </a:rPr>
              <a:t>Zakład Chemii Analitycznej </a:t>
            </a:r>
            <a:endParaRPr lang="pl-PL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Krzywa miareczkowania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pl-PL" sz="2400" dirty="0" smtClean="0"/>
              <a:t>Jest graficznym przedstawieniem procesów zachodzących podczas miareczkowania.</a:t>
            </a:r>
          </a:p>
          <a:p>
            <a:pPr marL="36576" indent="0">
              <a:buNone/>
            </a:pPr>
            <a:endParaRPr lang="pl-PL" sz="2400" dirty="0" smtClean="0"/>
          </a:p>
          <a:p>
            <a:pPr marL="36576" indent="0">
              <a:buNone/>
            </a:pPr>
            <a:r>
              <a:rPr lang="pl-PL" sz="2400" dirty="0" smtClean="0"/>
              <a:t>Na osi odciętych umieszcza się ilość ml dodanego roztworu mianowanego bądź procent </a:t>
            </a:r>
            <a:r>
              <a:rPr lang="pl-PL" sz="2400" dirty="0" err="1" smtClean="0"/>
              <a:t>zmiareczkowania</a:t>
            </a:r>
            <a:r>
              <a:rPr lang="pl-PL" sz="2400" dirty="0" smtClean="0"/>
              <a:t> [ml/cm</a:t>
            </a:r>
            <a:r>
              <a:rPr lang="pl-PL" sz="2400" baseline="30000" dirty="0" smtClean="0"/>
              <a:t>3 </a:t>
            </a:r>
            <a:r>
              <a:rPr lang="pl-PL" sz="2400" dirty="0" smtClean="0"/>
              <a:t>lub %]</a:t>
            </a:r>
          </a:p>
          <a:p>
            <a:pPr marL="36576" indent="0">
              <a:buNone/>
            </a:pPr>
            <a:endParaRPr lang="pl-PL" sz="2400" baseline="30000" dirty="0"/>
          </a:p>
          <a:p>
            <a:pPr marL="36576" indent="0">
              <a:buNone/>
            </a:pPr>
            <a:r>
              <a:rPr lang="pl-PL" sz="2400" dirty="0" smtClean="0"/>
              <a:t>Na oś rzędnych nanosimy wartości liczbowe parametru, który ma związek ze stężeniem oznaczanego </a:t>
            </a:r>
            <a:r>
              <a:rPr lang="pl-PL" sz="2400" dirty="0" smtClean="0"/>
              <a:t>składnika</a:t>
            </a:r>
            <a:endParaRPr lang="pl-PL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6576" indent="0">
              <a:buNone/>
            </a:pPr>
            <a:endParaRPr lang="pl-PL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6576" indent="0" algn="ctr">
              <a:buNone/>
            </a:pPr>
            <a:r>
              <a:rPr lang="pl-PL" sz="2400" u="sng" dirty="0" smtClean="0">
                <a:solidFill>
                  <a:srgbClr val="FF66CC"/>
                </a:solidFill>
              </a:rPr>
              <a:t>Jednostki!</a:t>
            </a:r>
            <a:endParaRPr lang="pl-PL" sz="2400" u="sng" dirty="0">
              <a:solidFill>
                <a:srgbClr val="FF66CC"/>
              </a:solidFill>
            </a:endParaRPr>
          </a:p>
          <a:p>
            <a:pPr marL="36576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430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567" y="548680"/>
            <a:ext cx="6911783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109249" y="5461067"/>
            <a:ext cx="7128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>
                <a:solidFill>
                  <a:schemeClr val="tx1">
                    <a:lumMod val="75000"/>
                  </a:schemeClr>
                </a:solidFill>
              </a:rPr>
              <a:t>Kocjan R. Chemia analityczna. Podręcznik dla studentów tom 1. PZWL Warszawa, 2002.</a:t>
            </a:r>
            <a:endParaRPr lang="pl-PL" sz="11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79512" y="260648"/>
            <a:ext cx="871296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ETAPY MIARECZKOWANIA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(0 – przed przystąpieniem do miareczkowania)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I</a:t>
            </a:r>
            <a:r>
              <a:rPr lang="pl-PL" dirty="0" smtClean="0"/>
              <a:t> – początek miareczkowania, przed PR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II – punkt równoważności PR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III – dalsze dodawanie </a:t>
            </a:r>
            <a:r>
              <a:rPr lang="pl-PL" dirty="0" err="1" smtClean="0"/>
              <a:t>titranta</a:t>
            </a:r>
            <a:r>
              <a:rPr lang="pl-PL" dirty="0" smtClean="0"/>
              <a:t>, po PR (roztwór jest </a:t>
            </a:r>
            <a:r>
              <a:rPr lang="pl-PL" dirty="0" err="1" smtClean="0"/>
              <a:t>przemiareczkowany</a:t>
            </a:r>
            <a:r>
              <a:rPr lang="pl-PL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 smtClean="0"/>
              <a:t>SKOK MIARECZKOWANIA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 smtClean="0"/>
              <a:t>Gwałtowna zmiana w wartości </a:t>
            </a:r>
            <a:r>
              <a:rPr lang="pl-PL" dirty="0" err="1" smtClean="0"/>
              <a:t>pH</a:t>
            </a:r>
            <a:r>
              <a:rPr lang="pl-PL" dirty="0" smtClean="0"/>
              <a:t> (lub innego obserwowanego parametru) w okolicach punktu równoważności. Skok miareczkowania jest tym </a:t>
            </a:r>
            <a:r>
              <a:rPr lang="pl-PL" dirty="0" err="1" smtClean="0"/>
              <a:t>wiekszy</a:t>
            </a:r>
            <a:r>
              <a:rPr lang="pl-PL" dirty="0" smtClean="0"/>
              <a:t> im większe są stężenia roztworów.</a:t>
            </a:r>
          </a:p>
          <a:p>
            <a:endParaRPr lang="pl-PL" dirty="0" smtClean="0"/>
          </a:p>
          <a:p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Np. roztwory </a:t>
            </a: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NaOH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 </a:t>
            </a: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HCl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 </a:t>
            </a:r>
          </a:p>
          <a:p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 = 1 mol/l   skok </a:t>
            </a: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3,3 do 10,7</a:t>
            </a:r>
          </a:p>
          <a:p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 = 0,1 mol/l skok </a:t>
            </a: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4,3 do 9,7</a:t>
            </a:r>
          </a:p>
          <a:p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 = 0,01 mol/l skok </a:t>
            </a:r>
            <a:r>
              <a:rPr lang="pl-PL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</a:t>
            </a: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5,3 do 8,7</a:t>
            </a:r>
          </a:p>
          <a:p>
            <a:endParaRPr lang="pl-PL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3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Wskaźniki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1340768"/>
            <a:ext cx="7467600" cy="5328592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pl-PL" sz="2400" dirty="0" smtClean="0"/>
              <a:t>Substancja zmieniająca barwę podczas zakończenia reakcji między substancją oznaczaną a </a:t>
            </a:r>
            <a:r>
              <a:rPr lang="pl-PL" sz="2400" dirty="0" err="1" smtClean="0"/>
              <a:t>titrantem</a:t>
            </a:r>
            <a:r>
              <a:rPr lang="pl-PL" sz="2400" dirty="0" smtClean="0"/>
              <a:t>. </a:t>
            </a:r>
          </a:p>
          <a:p>
            <a:pPr marL="36576" indent="0">
              <a:buNone/>
            </a:pPr>
            <a:endParaRPr lang="pl-PL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6576" indent="0">
              <a:buNone/>
            </a:pPr>
            <a:r>
              <a:rPr lang="pl-PL" sz="2400" dirty="0" smtClean="0"/>
              <a:t>Wskazuje na wystąpienie punktu końcowego miareczkowania</a:t>
            </a:r>
          </a:p>
          <a:p>
            <a:pPr marL="36576" indent="0">
              <a:buNone/>
            </a:pPr>
            <a:endParaRPr lang="pl-PL" sz="2400" dirty="0" smtClean="0"/>
          </a:p>
          <a:p>
            <a:r>
              <a:rPr lang="pl-PL" sz="2400" dirty="0" smtClean="0"/>
              <a:t>Fenoloftaleina</a:t>
            </a:r>
          </a:p>
          <a:p>
            <a:r>
              <a:rPr lang="pl-PL" sz="2400" dirty="0" smtClean="0"/>
              <a:t>Oranż metylowy</a:t>
            </a:r>
          </a:p>
          <a:p>
            <a:r>
              <a:rPr lang="pl-PL" sz="2400" dirty="0" smtClean="0"/>
              <a:t>Chromian potasu K</a:t>
            </a:r>
            <a:r>
              <a:rPr lang="pl-PL" sz="2400" baseline="-25000" dirty="0" smtClean="0"/>
              <a:t>2</a:t>
            </a:r>
            <a:r>
              <a:rPr lang="pl-PL" sz="2400" dirty="0" smtClean="0"/>
              <a:t>CrO</a:t>
            </a:r>
            <a:r>
              <a:rPr lang="pl-PL" sz="2400" baseline="-25000" dirty="0" smtClean="0"/>
              <a:t>4</a:t>
            </a:r>
          </a:p>
          <a:p>
            <a:r>
              <a:rPr lang="pl-PL" sz="2400" dirty="0" err="1" smtClean="0"/>
              <a:t>Kalces</a:t>
            </a:r>
            <a:r>
              <a:rPr lang="pl-PL" sz="2400" dirty="0" smtClean="0"/>
              <a:t> </a:t>
            </a:r>
          </a:p>
          <a:p>
            <a:r>
              <a:rPr lang="pl-PL" sz="2400" dirty="0" err="1" smtClean="0"/>
              <a:t>Mureksyd</a:t>
            </a:r>
            <a:endParaRPr lang="pl-PL" sz="2400" dirty="0" smtClean="0"/>
          </a:p>
          <a:p>
            <a:endParaRPr lang="pl-PL" sz="2400" dirty="0"/>
          </a:p>
          <a:p>
            <a:pPr marL="36576" indent="0">
              <a:buNone/>
            </a:pPr>
            <a:r>
              <a:rPr lang="pl-PL" sz="2400" u="sng" dirty="0" smtClean="0">
                <a:solidFill>
                  <a:srgbClr val="FF66CC"/>
                </a:solidFill>
              </a:rPr>
              <a:t>Wskaźniki kwasowo-zasadowe</a:t>
            </a:r>
            <a:r>
              <a:rPr lang="pl-PL" sz="2400" dirty="0" smtClean="0">
                <a:solidFill>
                  <a:srgbClr val="FF66CC"/>
                </a:solidFill>
              </a:rPr>
              <a:t> mają swoje charakterystyczne zakresy </a:t>
            </a:r>
            <a:r>
              <a:rPr lang="pl-PL" sz="2400" dirty="0" err="1" smtClean="0">
                <a:solidFill>
                  <a:srgbClr val="FF66CC"/>
                </a:solidFill>
              </a:rPr>
              <a:t>pH</a:t>
            </a:r>
            <a:r>
              <a:rPr lang="pl-PL" sz="2400" dirty="0" smtClean="0">
                <a:solidFill>
                  <a:srgbClr val="FF66CC"/>
                </a:solidFill>
              </a:rPr>
              <a:t> w których następuje zmiana barwy</a:t>
            </a:r>
            <a:r>
              <a:rPr lang="pl-PL" sz="2400" dirty="0" smtClean="0"/>
              <a:t> – dlatego ważne jest ich odpowiednie dobranie do danego oznaczenia</a:t>
            </a:r>
          </a:p>
          <a:p>
            <a:pPr marL="36576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46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pl-PL" dirty="0" smtClean="0"/>
              <a:t>Fenoloftaleina</a:t>
            </a:r>
            <a:endParaRPr lang="pl-P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467600" cy="329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683568" y="140074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b</a:t>
            </a:r>
            <a:r>
              <a:rPr lang="pl-PL" dirty="0" smtClean="0"/>
              <a:t>udowa </a:t>
            </a:r>
            <a:r>
              <a:rPr lang="pl-PL" dirty="0" err="1" smtClean="0"/>
              <a:t>laktonowa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707904" y="1400743"/>
            <a:ext cx="439248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CC0099"/>
                </a:solidFill>
              </a:rPr>
              <a:t>b</a:t>
            </a:r>
            <a:r>
              <a:rPr lang="pl-PL" dirty="0" smtClean="0">
                <a:solidFill>
                  <a:srgbClr val="CC0099"/>
                </a:solidFill>
              </a:rPr>
              <a:t>udowa </a:t>
            </a:r>
            <a:r>
              <a:rPr lang="pl-PL" dirty="0" err="1" smtClean="0">
                <a:solidFill>
                  <a:srgbClr val="CC0099"/>
                </a:solidFill>
              </a:rPr>
              <a:t>chinoidowa</a:t>
            </a:r>
            <a:r>
              <a:rPr lang="pl-PL" dirty="0" smtClean="0">
                <a:solidFill>
                  <a:srgbClr val="CC0099"/>
                </a:solidFill>
              </a:rPr>
              <a:t> </a:t>
            </a:r>
            <a:r>
              <a:rPr lang="pl-PL" dirty="0" err="1" smtClean="0">
                <a:solidFill>
                  <a:srgbClr val="CC0099"/>
                </a:solidFill>
              </a:rPr>
              <a:t>pH</a:t>
            </a:r>
            <a:r>
              <a:rPr lang="pl-PL" dirty="0" smtClean="0">
                <a:solidFill>
                  <a:srgbClr val="CC0099"/>
                </a:solidFill>
              </a:rPr>
              <a:t> 8,1-10</a:t>
            </a:r>
            <a:endParaRPr lang="pl-PL" dirty="0">
              <a:solidFill>
                <a:srgbClr val="CC0099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83568" y="5260558"/>
            <a:ext cx="57606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>
                <a:solidFill>
                  <a:schemeClr val="tx1">
                    <a:lumMod val="75000"/>
                  </a:schemeClr>
                </a:solidFill>
              </a:rPr>
              <a:t>Lipiec T, Szmal Z. Chemia analityczna z elementami analizy instrumentalnej. PZWL Warszawa, 1997.</a:t>
            </a:r>
            <a:endParaRPr lang="pl-PL" sz="11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Oranż metylowy</a:t>
            </a:r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5772148" cy="134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577214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Łącznik prosty ze strzałką 4"/>
          <p:cNvCxnSpPr/>
          <p:nvPr/>
        </p:nvCxnSpPr>
        <p:spPr>
          <a:xfrm>
            <a:off x="3569642" y="3140968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6588224" y="1844824"/>
            <a:ext cx="1296144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6600"/>
                </a:solidFill>
              </a:rPr>
              <a:t>Budowa</a:t>
            </a:r>
          </a:p>
          <a:p>
            <a:r>
              <a:rPr lang="pl-PL" dirty="0">
                <a:solidFill>
                  <a:srgbClr val="FF6600"/>
                </a:solidFill>
              </a:rPr>
              <a:t>a</a:t>
            </a:r>
            <a:r>
              <a:rPr lang="pl-PL" dirty="0" smtClean="0">
                <a:solidFill>
                  <a:srgbClr val="FF6600"/>
                </a:solidFill>
              </a:rPr>
              <a:t>zowa</a:t>
            </a:r>
          </a:p>
          <a:p>
            <a:r>
              <a:rPr lang="pl-PL" dirty="0" err="1" smtClean="0">
                <a:solidFill>
                  <a:srgbClr val="FF6600"/>
                </a:solidFill>
              </a:rPr>
              <a:t>pH</a:t>
            </a:r>
            <a:r>
              <a:rPr lang="pl-PL" dirty="0" smtClean="0">
                <a:solidFill>
                  <a:srgbClr val="FF6600"/>
                </a:solidFill>
              </a:rPr>
              <a:t> &gt; 4,4</a:t>
            </a:r>
            <a:endParaRPr lang="pl-PL" dirty="0">
              <a:solidFill>
                <a:srgbClr val="FF660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588224" y="4437111"/>
            <a:ext cx="151216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Budowa</a:t>
            </a:r>
          </a:p>
          <a:p>
            <a:r>
              <a:rPr lang="pl-PL" dirty="0" err="1">
                <a:solidFill>
                  <a:srgbClr val="FF0000"/>
                </a:solidFill>
              </a:rPr>
              <a:t>c</a:t>
            </a:r>
            <a:r>
              <a:rPr lang="pl-PL" dirty="0" err="1" smtClean="0">
                <a:solidFill>
                  <a:srgbClr val="FF0000"/>
                </a:solidFill>
              </a:rPr>
              <a:t>hinoidowa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err="1" smtClean="0">
                <a:solidFill>
                  <a:srgbClr val="FF0000"/>
                </a:solidFill>
              </a:rPr>
              <a:t>pH</a:t>
            </a:r>
            <a:r>
              <a:rPr lang="pl-PL" dirty="0" smtClean="0">
                <a:solidFill>
                  <a:srgbClr val="FF0000"/>
                </a:solidFill>
              </a:rPr>
              <a:t> &lt; 3,1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779912" y="328498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[H</a:t>
            </a:r>
            <a:r>
              <a:rPr lang="pl-PL" sz="2400" baseline="30000" dirty="0" smtClean="0"/>
              <a:t>+</a:t>
            </a:r>
            <a:r>
              <a:rPr lang="pl-PL" sz="2400" dirty="0" smtClean="0"/>
              <a:t>]</a:t>
            </a:r>
            <a:endParaRPr lang="pl-PL" sz="24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83568" y="5660665"/>
            <a:ext cx="62646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>
                <a:solidFill>
                  <a:schemeClr val="tx1">
                    <a:lumMod val="75000"/>
                  </a:schemeClr>
                </a:solidFill>
              </a:rPr>
              <a:t>Lipiec T, Szmal Z. Chemia analityczna z elementami analizy instrumentalnej. PZWL Warszawa, 1997.</a:t>
            </a:r>
          </a:p>
        </p:txBody>
      </p:sp>
    </p:spTree>
    <p:extLst>
      <p:ext uri="{BB962C8B-B14F-4D97-AF65-F5344CB8AC3E}">
        <p14:creationId xmlns:p14="http://schemas.microsoft.com/office/powerpoint/2010/main" val="30770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r>
              <a:rPr lang="pl-PL" sz="4000" dirty="0" smtClean="0"/>
              <a:t>Roztwory mianowane</a:t>
            </a:r>
            <a:endParaRPr lang="pl-PL" sz="40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877272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pl-PL" sz="2400" dirty="0" smtClean="0"/>
              <a:t>Czyli roztwory o dokładnie znanym stężeniu. Mianem roztworu nazywamy jego stężenie wyrażone w gramach na 1ml roztworu (lub g substancji oznaczanej, która przereaguje z tym roztworem)</a:t>
            </a:r>
          </a:p>
          <a:p>
            <a:pPr marL="36576" indent="0" algn="ctr">
              <a:buNone/>
            </a:pPr>
            <a:r>
              <a:rPr lang="pl-PL" sz="2400" dirty="0" smtClean="0"/>
              <a:t>T</a:t>
            </a:r>
            <a:r>
              <a:rPr lang="pl-PL" sz="2400" baseline="-25000" dirty="0" smtClean="0"/>
              <a:t>i</a:t>
            </a:r>
            <a:r>
              <a:rPr lang="pl-PL" sz="2400" dirty="0" smtClean="0"/>
              <a:t> = [g/ml]</a:t>
            </a:r>
          </a:p>
          <a:p>
            <a:pPr marL="36576" indent="0" algn="ctr">
              <a:buNone/>
            </a:pPr>
            <a:endParaRPr lang="pl-PL" sz="2400" dirty="0" smtClean="0"/>
          </a:p>
          <a:p>
            <a:pPr marL="36576" indent="0">
              <a:buNone/>
            </a:pPr>
            <a:r>
              <a:rPr lang="pl-PL" sz="2400" dirty="0" smtClean="0"/>
              <a:t>Miano ustalamy najczęściej metodami miareczkowymi przy użyciu </a:t>
            </a:r>
            <a:r>
              <a:rPr lang="pl-PL" sz="2400" u="sng" dirty="0" smtClean="0"/>
              <a:t>substancji podstawowych</a:t>
            </a:r>
            <a:r>
              <a:rPr lang="pl-PL" sz="2400" dirty="0" smtClean="0"/>
              <a:t> lub innych </a:t>
            </a:r>
            <a:r>
              <a:rPr lang="pl-PL" sz="2400" dirty="0" err="1" smtClean="0"/>
              <a:t>titrantów</a:t>
            </a:r>
            <a:r>
              <a:rPr lang="pl-PL" sz="2400" dirty="0" smtClean="0"/>
              <a:t>.</a:t>
            </a:r>
          </a:p>
          <a:p>
            <a:pPr marL="36576" indent="0">
              <a:buNone/>
            </a:pPr>
            <a:r>
              <a:rPr lang="pl-PL" sz="2400" dirty="0" smtClean="0">
                <a:solidFill>
                  <a:srgbClr val="FF66CC"/>
                </a:solidFill>
              </a:rPr>
              <a:t>(dokładność miana do 0,1%)</a:t>
            </a:r>
          </a:p>
          <a:p>
            <a:pPr marL="36576" indent="0">
              <a:buNone/>
            </a:pPr>
            <a:endParaRPr lang="pl-PL" sz="2400" dirty="0" smtClean="0"/>
          </a:p>
          <a:p>
            <a:r>
              <a:rPr lang="pl-PL" sz="2000" dirty="0" smtClean="0"/>
              <a:t>Sporządzane poprzez odważenie odpowiedniej ilości substancji stałych/stężonych roztworów i uzupełnione wodą destylowaną do żądanej objętości</a:t>
            </a:r>
          </a:p>
          <a:p>
            <a:r>
              <a:rPr lang="pl-PL" sz="2000" dirty="0" smtClean="0"/>
              <a:t>Zachowują trwałość nawet przez kilka miesięcy </a:t>
            </a:r>
            <a:r>
              <a:rPr lang="pl-PL" sz="2000" dirty="0" smtClean="0">
                <a:solidFill>
                  <a:srgbClr val="FF66CC"/>
                </a:solidFill>
              </a:rPr>
              <a:t>–</a:t>
            </a:r>
            <a:r>
              <a:rPr lang="pl-PL" sz="2000" dirty="0" smtClean="0"/>
              <a:t> </a:t>
            </a:r>
            <a:r>
              <a:rPr lang="pl-PL" sz="2000" dirty="0" smtClean="0">
                <a:solidFill>
                  <a:srgbClr val="FF66CC"/>
                </a:solidFill>
              </a:rPr>
              <a:t>należy pamiętać o mieszaniu przed użyciem!</a:t>
            </a:r>
          </a:p>
          <a:p>
            <a:r>
              <a:rPr lang="pl-PL" sz="2000" dirty="0" smtClean="0"/>
              <a:t>Im bardziej rozcieńczone tym mniej trwałe</a:t>
            </a:r>
          </a:p>
          <a:p>
            <a:endParaRPr lang="pl-PL" sz="2400" dirty="0" smtClean="0">
              <a:solidFill>
                <a:srgbClr val="FF66CC"/>
              </a:solidFill>
            </a:endParaRPr>
          </a:p>
          <a:p>
            <a:pPr marL="36576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9459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9144000" cy="1143000"/>
          </a:xfrm>
        </p:spPr>
        <p:txBody>
          <a:bodyPr>
            <a:normAutofit/>
          </a:bodyPr>
          <a:lstStyle/>
          <a:p>
            <a:r>
              <a:rPr lang="pl-PL" sz="3200" u="sng" dirty="0" smtClean="0"/>
              <a:t>Substancje podstawowe </a:t>
            </a:r>
            <a:r>
              <a:rPr lang="pl-PL" sz="2400" u="sng" dirty="0" smtClean="0"/>
              <a:t>– jakie warunki powinny spełniać </a:t>
            </a:r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289451"/>
          </a:xfrm>
        </p:spPr>
        <p:txBody>
          <a:bodyPr>
            <a:normAutofit/>
          </a:bodyPr>
          <a:lstStyle/>
          <a:p>
            <a:r>
              <a:rPr lang="pl-PL" sz="2400" dirty="0" smtClean="0"/>
              <a:t>Ściśle określony skład chemiczny</a:t>
            </a:r>
          </a:p>
          <a:p>
            <a:r>
              <a:rPr lang="pl-PL" sz="2400" dirty="0" smtClean="0"/>
              <a:t>Woda krystalizacyjna – jeśli ją zawiera to jej ilość musi ściśle odpowiadać wzorowi chemicznemu</a:t>
            </a:r>
          </a:p>
          <a:p>
            <a:r>
              <a:rPr lang="pl-PL" sz="2400" u="sng" dirty="0" smtClean="0"/>
              <a:t>CZYSTA</a:t>
            </a:r>
            <a:r>
              <a:rPr lang="pl-PL" sz="2400" dirty="0" smtClean="0"/>
              <a:t> – zawartość domieszek nie powinna przekraczać 0,01-0,02%</a:t>
            </a:r>
          </a:p>
          <a:p>
            <a:r>
              <a:rPr lang="pl-PL" sz="2400" dirty="0" smtClean="0"/>
              <a:t>Łatwa do otrzymania, suszenia, przechowywania</a:t>
            </a:r>
          </a:p>
          <a:p>
            <a:r>
              <a:rPr lang="pl-PL" sz="2400" dirty="0" smtClean="0"/>
              <a:t>Nie powinna być higroskopijna ani ulegać zmianom na powietrzu (utlenianie, wietrzenie)</a:t>
            </a:r>
          </a:p>
          <a:p>
            <a:r>
              <a:rPr lang="pl-PL" sz="2400" dirty="0" smtClean="0"/>
              <a:t>Reakcja zachodząca podczas mianowania roztworu wzorcowego musi przebiegać stechiometrycznie</a:t>
            </a:r>
          </a:p>
          <a:p>
            <a:r>
              <a:rPr lang="pl-PL" sz="2400" dirty="0" smtClean="0"/>
              <a:t>Dobra rozpuszczalność w wodzie</a:t>
            </a:r>
          </a:p>
          <a:p>
            <a:r>
              <a:rPr lang="pl-PL" sz="2400" dirty="0" smtClean="0"/>
              <a:t>Duża masa molowa </a:t>
            </a: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2228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7544" y="548680"/>
            <a:ext cx="806489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ODWAŻANIE</a:t>
            </a:r>
          </a:p>
          <a:p>
            <a:endParaRPr lang="pl-PL" dirty="0"/>
          </a:p>
          <a:p>
            <a:r>
              <a:rPr lang="pl-PL" dirty="0" smtClean="0"/>
              <a:t>Wysuszoną do stałej masy substancję podstawową </a:t>
            </a:r>
            <a:r>
              <a:rPr lang="pl-PL" u="sng" dirty="0" smtClean="0"/>
              <a:t>odważamy</a:t>
            </a:r>
            <a:r>
              <a:rPr lang="pl-PL" dirty="0" smtClean="0"/>
              <a:t> do kolb </a:t>
            </a:r>
            <a:r>
              <a:rPr lang="pl-PL" dirty="0" err="1" smtClean="0"/>
              <a:t>Erlenmeyera</a:t>
            </a:r>
            <a:r>
              <a:rPr lang="pl-PL" dirty="0" smtClean="0"/>
              <a:t>. Polega to na dokładnym zważeniu naczynka wagowego, odsypaniu do kolby określonej ilości substancji a następnie na ponownym zważeniu naczynka. Z różnicy obu mas otrzymamy dokładną masę odważki w kolbie.</a:t>
            </a:r>
          </a:p>
          <a:p>
            <a:endParaRPr lang="pl-PL" dirty="0"/>
          </a:p>
          <a:p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pl-PL" sz="2000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</a:t>
            </a: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= masa naczynka z substancją podstawową przed odsypaniem</a:t>
            </a:r>
          </a:p>
          <a:p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pl-PL" sz="2000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= masa naczynka po pierwszym odsypaniu substancji do kolby</a:t>
            </a:r>
          </a:p>
          <a:p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pl-PL" sz="2000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= masa naczynka po drugim odsypaniu… </a:t>
            </a:r>
            <a:r>
              <a:rPr lang="pl-PL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itd</a:t>
            </a:r>
            <a:endParaRPr lang="pl-PL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pl-PL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pl-PL" sz="2000" baseline="-25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</a:t>
            </a: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</a:t>
            </a:r>
            <a:r>
              <a:rPr lang="pl-PL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pl-PL" sz="2000" baseline="-25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= masa 1. odważki</a:t>
            </a:r>
          </a:p>
          <a:p>
            <a:r>
              <a:rPr lang="pl-PL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pl-PL" sz="2000" baseline="-25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</a:t>
            </a:r>
            <a:r>
              <a:rPr lang="pl-PL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</a:t>
            </a:r>
            <a:r>
              <a:rPr lang="pl-PL" sz="2000" baseline="-25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= masa 2. odważki itd.</a:t>
            </a:r>
          </a:p>
          <a:p>
            <a:endParaRPr lang="pl-PL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pl-PL" sz="2000" u="sng" dirty="0" smtClean="0">
                <a:solidFill>
                  <a:srgbClr val="FF66CC"/>
                </a:solidFill>
              </a:rPr>
              <a:t>Wszystkie wyniki zapisujemy do czterech cyfr znaczących!</a:t>
            </a:r>
          </a:p>
          <a:p>
            <a:endParaRPr lang="pl-PL" sz="2000" dirty="0">
              <a:solidFill>
                <a:srgbClr val="FF66CC"/>
              </a:solidFill>
            </a:endParaRPr>
          </a:p>
          <a:p>
            <a:r>
              <a:rPr lang="pl-PL" sz="2000" dirty="0">
                <a:solidFill>
                  <a:srgbClr val="FF66CC"/>
                </a:solidFill>
              </a:rPr>
              <a:t>n</a:t>
            </a:r>
            <a:r>
              <a:rPr lang="pl-PL" sz="2000" dirty="0" smtClean="0">
                <a:solidFill>
                  <a:srgbClr val="FF66CC"/>
                </a:solidFill>
              </a:rPr>
              <a:t>p. 3,335 g, 0,8977g, 0,02598 g, 0,0005874 g </a:t>
            </a:r>
            <a:r>
              <a:rPr lang="pl-PL" sz="2000" dirty="0" smtClean="0"/>
              <a:t>(nie 0,0006)</a:t>
            </a:r>
          </a:p>
          <a:p>
            <a:endParaRPr lang="pl-PL" sz="2000" dirty="0"/>
          </a:p>
          <a:p>
            <a:r>
              <a:rPr lang="pl-PL" sz="2000" dirty="0" smtClean="0">
                <a:solidFill>
                  <a:srgbClr val="FF66CC"/>
                </a:solidFill>
              </a:rPr>
              <a:t>0,1470 g </a:t>
            </a:r>
            <a:r>
              <a:rPr lang="pl-PL" sz="2000" dirty="0" smtClean="0"/>
              <a:t>(nie 0,147)</a:t>
            </a:r>
            <a:r>
              <a:rPr lang="pl-PL" sz="2000" dirty="0" smtClean="0">
                <a:solidFill>
                  <a:srgbClr val="FF66CC"/>
                </a:solidFill>
              </a:rPr>
              <a:t>, 0,1400 g</a:t>
            </a:r>
            <a:r>
              <a:rPr lang="pl-PL" sz="2000" dirty="0" smtClean="0"/>
              <a:t> (nie 0,14)</a:t>
            </a:r>
          </a:p>
          <a:p>
            <a:endParaRPr lang="pl-PL" sz="2000" dirty="0">
              <a:solidFill>
                <a:srgbClr val="FF66CC"/>
              </a:solidFill>
            </a:endParaRPr>
          </a:p>
          <a:p>
            <a:endParaRPr lang="pl-PL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404664"/>
            <a:ext cx="84249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Aby uniknąć błędów: </a:t>
            </a:r>
          </a:p>
          <a:p>
            <a:endParaRPr lang="pl-PL" sz="2000" dirty="0" smtClean="0"/>
          </a:p>
          <a:p>
            <a:r>
              <a:rPr lang="pl-PL" sz="2000" dirty="0" smtClean="0"/>
              <a:t>Substancję podstawową suszymy do stałej masy</a:t>
            </a:r>
          </a:p>
          <a:p>
            <a:endParaRPr lang="pl-PL" sz="2000" dirty="0"/>
          </a:p>
          <a:p>
            <a:r>
              <a:rPr lang="pl-PL" sz="2000" dirty="0" smtClean="0"/>
              <a:t>Mianowanie roztworu powtarzamy co najmniej trzy razy, za każdym razem odważając inną ilość substancji podstawowej </a:t>
            </a:r>
            <a:endParaRPr lang="pl-PL" sz="2000" dirty="0">
              <a:solidFill>
                <a:srgbClr val="FF66CC"/>
              </a:solidFill>
            </a:endParaRPr>
          </a:p>
          <a:p>
            <a:endParaRPr lang="pl-PL" sz="2000" dirty="0">
              <a:solidFill>
                <a:srgbClr val="FF66CC"/>
              </a:solidFill>
            </a:endParaRPr>
          </a:p>
          <a:p>
            <a:r>
              <a:rPr lang="pl-PL" sz="2000" dirty="0" smtClean="0"/>
              <a:t>Czasem wykonujemy jedną odważkę, sporządzamy z niej roztwór w kolbie miarowej i z niego pobieramy trzy próbki o określonej objętości do nastawiania miana </a:t>
            </a:r>
            <a:endParaRPr lang="pl-PL" sz="2000" dirty="0" smtClean="0">
              <a:solidFill>
                <a:srgbClr val="FF66CC"/>
              </a:solidFill>
            </a:endParaRPr>
          </a:p>
          <a:p>
            <a:endParaRPr lang="pl-PL" sz="2000" dirty="0">
              <a:solidFill>
                <a:srgbClr val="FF66CC"/>
              </a:solidFill>
            </a:endParaRPr>
          </a:p>
          <a:p>
            <a:r>
              <a:rPr lang="pl-PL" sz="2000" dirty="0" smtClean="0"/>
              <a:t>Roztwór, którego miano jest nastawiane powinien znajdować się w biurecie a roztwór substancji wzorcowej – w kolbach </a:t>
            </a:r>
            <a:r>
              <a:rPr lang="pl-PL" sz="2000" dirty="0" err="1" smtClean="0"/>
              <a:t>Erlenmeyera</a:t>
            </a:r>
            <a:endParaRPr lang="pl-PL" sz="2000" dirty="0" smtClean="0"/>
          </a:p>
          <a:p>
            <a:endParaRPr lang="pl-PL" sz="2000" dirty="0"/>
          </a:p>
          <a:p>
            <a:r>
              <a:rPr lang="pl-PL" sz="2000" dirty="0" smtClean="0"/>
              <a:t>Zużycie </a:t>
            </a:r>
            <a:r>
              <a:rPr lang="pl-PL" sz="2000" dirty="0" err="1" smtClean="0"/>
              <a:t>titranta</a:t>
            </a:r>
            <a:r>
              <a:rPr lang="pl-PL" sz="2000" dirty="0" smtClean="0"/>
              <a:t> przy mianowaniu powinno zawierać się w granicach 20-40 ml</a:t>
            </a:r>
          </a:p>
          <a:p>
            <a:endParaRPr lang="pl-PL" sz="2000" dirty="0">
              <a:solidFill>
                <a:srgbClr val="FF66CC"/>
              </a:solidFill>
            </a:endParaRPr>
          </a:p>
          <a:p>
            <a:pPr algn="ctr"/>
            <a:r>
              <a:rPr lang="pl-PL" sz="2400" u="sng" dirty="0">
                <a:solidFill>
                  <a:srgbClr val="FF66CC"/>
                </a:solidFill>
              </a:rPr>
              <a:t>0,1-0,2% to maksymalna różnica jaka może być między poszczególnymi wynikami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774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KLASYCZNA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7467600" cy="452596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36576" indent="0">
              <a:buNone/>
            </a:pPr>
            <a:r>
              <a:rPr lang="pl-PL" dirty="0" smtClean="0"/>
              <a:t>   </a:t>
            </a:r>
          </a:p>
          <a:p>
            <a:pPr marL="36576" indent="0" algn="r">
              <a:buNone/>
            </a:pPr>
            <a:r>
              <a:rPr lang="pl-PL" sz="2800" dirty="0" smtClean="0"/>
              <a:t>     analiza wagowa (grawimetria)</a:t>
            </a:r>
          </a:p>
          <a:p>
            <a:pPr marL="36576" indent="0">
              <a:buNone/>
            </a:pPr>
            <a:endParaRPr lang="pl-PL" sz="2800" dirty="0"/>
          </a:p>
          <a:p>
            <a:pPr marL="36576" indent="0">
              <a:buNone/>
            </a:pPr>
            <a:r>
              <a:rPr lang="pl-PL" sz="2800" dirty="0" smtClean="0"/>
              <a:t>ANALIZA OBJ ĘTOŚCIOWA</a:t>
            </a:r>
          </a:p>
          <a:p>
            <a:pPr marL="36576" indent="0">
              <a:buNone/>
            </a:pPr>
            <a:r>
              <a:rPr lang="pl-PL" sz="2800" dirty="0" smtClean="0"/>
              <a:t>(MIARECZKOWA; WOLUMETRIA)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3491880" y="1449764"/>
            <a:ext cx="1584176" cy="10801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1886400" y="1484784"/>
            <a:ext cx="0" cy="21602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1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l-PL" sz="4000" dirty="0" smtClean="0"/>
              <a:t>Klasyfikacja metod objętościowych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7467600" cy="5145435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endParaRPr lang="pl-PL" dirty="0" smtClean="0"/>
          </a:p>
          <a:p>
            <a:pPr marL="550926" indent="-514350">
              <a:buFont typeface="+mj-lt"/>
              <a:buAutoNum type="arabicPeriod"/>
            </a:pPr>
            <a:endParaRPr lang="pl-PL" dirty="0" smtClean="0"/>
          </a:p>
          <a:p>
            <a:pPr marL="550926" indent="-514350">
              <a:buFont typeface="+mj-lt"/>
              <a:buAutoNum type="arabicPeriod"/>
            </a:pPr>
            <a:r>
              <a:rPr lang="pl-PL" dirty="0" smtClean="0"/>
              <a:t>Typ reakcji zachodzącej podczas miareczkowania</a:t>
            </a:r>
          </a:p>
          <a:p>
            <a:pPr marL="550926" indent="-514350">
              <a:buFont typeface="+mj-lt"/>
              <a:buAutoNum type="arabicPeriod"/>
            </a:pPr>
            <a:endParaRPr lang="pl-PL" dirty="0" smtClean="0"/>
          </a:p>
          <a:p>
            <a:pPr marL="550926" indent="-514350">
              <a:buFont typeface="+mj-lt"/>
              <a:buAutoNum type="arabicPeriod"/>
            </a:pPr>
            <a:r>
              <a:rPr lang="pl-PL" dirty="0" smtClean="0"/>
              <a:t>Sposób indykacji PR</a:t>
            </a:r>
          </a:p>
          <a:p>
            <a:pPr marL="550926" indent="-514350">
              <a:buFont typeface="+mj-lt"/>
              <a:buAutoNum type="arabicPeriod"/>
            </a:pPr>
            <a:endParaRPr lang="pl-PL" dirty="0" smtClean="0"/>
          </a:p>
          <a:p>
            <a:pPr marL="550926" indent="-514350">
              <a:buFont typeface="+mj-lt"/>
              <a:buAutoNum type="arabicPeriod"/>
            </a:pPr>
            <a:r>
              <a:rPr lang="pl-PL" dirty="0" smtClean="0"/>
              <a:t>Sposób przeprowadzania miareczkowania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24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Ad. 1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692696"/>
            <a:ext cx="7467600" cy="604867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Alkacymetria – reakcje </a:t>
            </a:r>
            <a:r>
              <a:rPr lang="pl-PL" sz="2000" dirty="0" smtClean="0"/>
              <a:t>zobojętniania</a:t>
            </a:r>
          </a:p>
          <a:p>
            <a:pPr marL="36576" indent="0">
              <a:buNone/>
            </a:pPr>
            <a:endParaRPr lang="pl-PL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Acydymetria</a:t>
            </a:r>
            <a:endParaRPr lang="pl-PL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Alkalimetria  </a:t>
            </a:r>
          </a:p>
          <a:p>
            <a:pPr marL="36576" indent="0">
              <a:buNone/>
            </a:pPr>
            <a:endParaRPr lang="pl-PL" sz="2000" dirty="0" smtClean="0"/>
          </a:p>
          <a:p>
            <a:r>
              <a:rPr lang="pl-PL" sz="2000" dirty="0" err="1" smtClean="0"/>
              <a:t>Redoksymetria</a:t>
            </a:r>
            <a:r>
              <a:rPr lang="pl-PL" sz="2000" dirty="0" smtClean="0"/>
              <a:t> – reakcje oksydacyjno-redukcyjne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Oksydymetria: </a:t>
            </a:r>
          </a:p>
          <a:p>
            <a:pPr marL="36576" indent="0">
              <a:buNone/>
            </a:pPr>
            <a:r>
              <a:rPr lang="pl-PL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Nadmanganometria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(KMnO4)</a:t>
            </a:r>
          </a:p>
          <a:p>
            <a:pPr marL="36576" indent="0">
              <a:buNone/>
            </a:pP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Cerometria Ce(SO4)2</a:t>
            </a:r>
          </a:p>
          <a:p>
            <a:pPr marL="36576" indent="0">
              <a:buNone/>
            </a:pPr>
            <a:r>
              <a:rPr lang="pl-PL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Chromianometria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(K2CrO7 lub K2CrO4)</a:t>
            </a:r>
          </a:p>
          <a:p>
            <a:pPr marL="36576" indent="0">
              <a:buNone/>
            </a:pP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Bromianometria (KBrO3)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Reduktometria: </a:t>
            </a:r>
          </a:p>
          <a:p>
            <a:pPr marL="36576" indent="0">
              <a:buNone/>
            </a:pPr>
            <a:r>
              <a:rPr lang="pl-PL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Tytanometria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(związki Ti3+)</a:t>
            </a:r>
          </a:p>
          <a:p>
            <a:pPr marL="36576" indent="0">
              <a:buNone/>
            </a:pPr>
            <a:endParaRPr lang="pl-PL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6576" indent="0">
              <a:buNone/>
            </a:pP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*Jodometria </a:t>
            </a:r>
          </a:p>
          <a:p>
            <a:pPr>
              <a:buFontTx/>
              <a:buChar char="-"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23557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548680"/>
            <a:ext cx="8208912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624" lvl="0" indent="-384048">
              <a:spcBef>
                <a:spcPct val="200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pl-PL" sz="2200" dirty="0">
                <a:solidFill>
                  <a:prstClr val="white"/>
                </a:solidFill>
              </a:rPr>
              <a:t>Kompleksometria – reakcje tworzenia trwałych związków kompleksowych </a:t>
            </a:r>
            <a:endParaRPr lang="pl-PL" sz="2200" dirty="0" smtClean="0">
              <a:solidFill>
                <a:prstClr val="white"/>
              </a:solidFill>
            </a:endParaRPr>
          </a:p>
          <a:p>
            <a:pPr marL="420624" lvl="0" indent="-384048">
              <a:spcBef>
                <a:spcPct val="200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endParaRPr lang="pl-PL" sz="2200" dirty="0">
              <a:solidFill>
                <a:prstClr val="white"/>
              </a:solidFill>
            </a:endParaRPr>
          </a:p>
          <a:p>
            <a:pPr marL="379476" lvl="0" indent="-342900">
              <a:spcBef>
                <a:spcPct val="20000"/>
              </a:spcBef>
              <a:buClr>
                <a:srgbClr val="6EA0B0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sz="2200" dirty="0" err="1" smtClean="0">
                <a:solidFill>
                  <a:srgbClr val="6EA0B0">
                    <a:lumMod val="60000"/>
                    <a:lumOff val="40000"/>
                  </a:srgbClr>
                </a:solidFill>
              </a:rPr>
              <a:t>Kompleksonometria</a:t>
            </a:r>
            <a:r>
              <a:rPr lang="pl-PL" sz="2200" dirty="0">
                <a:solidFill>
                  <a:srgbClr val="6EA0B0">
                    <a:lumMod val="60000"/>
                    <a:lumOff val="40000"/>
                  </a:srgbClr>
                </a:solidFill>
              </a:rPr>
              <a:t> </a:t>
            </a:r>
            <a:r>
              <a:rPr lang="pl-PL" sz="2200" dirty="0" smtClean="0">
                <a:solidFill>
                  <a:srgbClr val="FF66CC"/>
                </a:solidFill>
              </a:rPr>
              <a:t>(KOMPLEKSONY)</a:t>
            </a:r>
            <a:endParaRPr lang="pl-PL" sz="2200" dirty="0" smtClean="0">
              <a:solidFill>
                <a:srgbClr val="FF66CC"/>
              </a:solidFill>
            </a:endParaRPr>
          </a:p>
          <a:p>
            <a:pPr marL="379476" lvl="0" indent="-342900">
              <a:spcBef>
                <a:spcPct val="20000"/>
              </a:spcBef>
              <a:buClr>
                <a:srgbClr val="6EA0B0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Merkurometria</a:t>
            </a:r>
            <a:endParaRPr lang="pl-PL" sz="2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20624" lvl="0" indent="-384048">
              <a:spcBef>
                <a:spcPct val="200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endParaRPr lang="pl-PL" sz="2200" dirty="0">
              <a:solidFill>
                <a:srgbClr val="FF66CC"/>
              </a:solidFill>
            </a:endParaRPr>
          </a:p>
          <a:p>
            <a:pPr marL="36576" lvl="0">
              <a:spcBef>
                <a:spcPct val="20000"/>
              </a:spcBef>
              <a:buClr>
                <a:srgbClr val="6EA0B0"/>
              </a:buClr>
              <a:buSzPct val="80000"/>
            </a:pPr>
            <a:endParaRPr lang="pl-PL" sz="2200" dirty="0">
              <a:solidFill>
                <a:prstClr val="white"/>
              </a:solidFill>
            </a:endParaRPr>
          </a:p>
          <a:p>
            <a:pPr marL="420624" lvl="0" indent="-384048">
              <a:spcBef>
                <a:spcPct val="20000"/>
              </a:spcBef>
              <a:buClr>
                <a:srgbClr val="6EA0B0"/>
              </a:buClr>
              <a:buSzPct val="80000"/>
              <a:buFont typeface="Wingdings 2"/>
              <a:buChar char=""/>
            </a:pPr>
            <a:r>
              <a:rPr lang="pl-PL" sz="2200" dirty="0" err="1">
                <a:solidFill>
                  <a:prstClr val="white"/>
                </a:solidFill>
              </a:rPr>
              <a:t>Precypitometria</a:t>
            </a:r>
            <a:r>
              <a:rPr lang="pl-PL" sz="2200" dirty="0">
                <a:solidFill>
                  <a:prstClr val="white"/>
                </a:solidFill>
              </a:rPr>
              <a:t> – reakcje </a:t>
            </a:r>
            <a:r>
              <a:rPr lang="pl-PL" sz="2200" dirty="0" err="1" smtClean="0">
                <a:solidFill>
                  <a:prstClr val="white"/>
                </a:solidFill>
              </a:rPr>
              <a:t>strąceniowe</a:t>
            </a:r>
            <a:endParaRPr lang="pl-PL" sz="2200" dirty="0" smtClean="0">
              <a:solidFill>
                <a:prstClr val="white"/>
              </a:solidFill>
            </a:endParaRPr>
          </a:p>
          <a:p>
            <a:pPr marL="379476" lvl="0" indent="-342900">
              <a:spcBef>
                <a:spcPct val="20000"/>
              </a:spcBef>
              <a:buClr>
                <a:srgbClr val="6EA0B0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Argentometria </a:t>
            </a:r>
            <a:endParaRPr lang="pl-PL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8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2031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Ad. 2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1874"/>
            <a:ext cx="7467600" cy="5956126"/>
          </a:xfrm>
        </p:spPr>
        <p:txBody>
          <a:bodyPr>
            <a:normAutofit/>
          </a:bodyPr>
          <a:lstStyle/>
          <a:p>
            <a:r>
              <a:rPr lang="pl-PL" sz="2400" dirty="0" smtClean="0"/>
              <a:t>Metody z </a:t>
            </a:r>
            <a:r>
              <a:rPr lang="pl-PL" sz="2400" u="sng" dirty="0" smtClean="0"/>
              <a:t>indykacją wzrokową</a:t>
            </a:r>
            <a:r>
              <a:rPr lang="pl-PL" sz="2400" dirty="0" smtClean="0"/>
              <a:t> (stosujemy odpowiednio dobrany wskaźnik)</a:t>
            </a:r>
          </a:p>
          <a:p>
            <a:pPr marL="36576" indent="0">
              <a:buNone/>
            </a:pPr>
            <a:r>
              <a:rPr lang="pl-PL" sz="2000" dirty="0" smtClean="0">
                <a:solidFill>
                  <a:srgbClr val="92D050"/>
                </a:solidFill>
              </a:rPr>
              <a:t>Wskaźniki </a:t>
            </a:r>
            <a:r>
              <a:rPr lang="pl-PL" sz="2000" dirty="0" err="1" smtClean="0">
                <a:solidFill>
                  <a:srgbClr val="92D050"/>
                </a:solidFill>
              </a:rPr>
              <a:t>pH</a:t>
            </a:r>
            <a:r>
              <a:rPr lang="pl-PL" sz="2000" dirty="0" smtClean="0">
                <a:solidFill>
                  <a:srgbClr val="92D050"/>
                </a:solidFill>
              </a:rPr>
              <a:t>, metalowskaźniki, związki tworzące kompleksy</a:t>
            </a:r>
          </a:p>
          <a:p>
            <a:endParaRPr lang="pl-PL" sz="2400" dirty="0"/>
          </a:p>
          <a:p>
            <a:r>
              <a:rPr lang="pl-PL" sz="2400" dirty="0" smtClean="0"/>
              <a:t>Metody z </a:t>
            </a:r>
            <a:r>
              <a:rPr lang="pl-PL" sz="2400" u="sng" dirty="0" smtClean="0"/>
              <a:t>indykacją instrumentalną </a:t>
            </a:r>
            <a:r>
              <a:rPr lang="pl-PL" sz="2400" dirty="0" smtClean="0"/>
              <a:t>(potencjometria, konduktometria, miareczkowanie amperometryczne, spektrofotometryczne)</a:t>
            </a:r>
          </a:p>
          <a:p>
            <a:pPr marL="36576" indent="0">
              <a:buNone/>
            </a:pPr>
            <a:endParaRPr lang="pl-PL" sz="2400" dirty="0" smtClean="0"/>
          </a:p>
          <a:p>
            <a:pPr marL="36576" indent="0">
              <a:buNone/>
            </a:pPr>
            <a:r>
              <a:rPr lang="pl-PL" sz="2400" dirty="0" smtClean="0">
                <a:solidFill>
                  <a:srgbClr val="FF66CC"/>
                </a:solidFill>
              </a:rPr>
              <a:t>Wykorzystujemy zmiany fizykochemiczne jakie zachodzą podczas miareczkowania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Trudność w doborze wskaźnika</a:t>
            </a:r>
          </a:p>
          <a:p>
            <a:pPr>
              <a:buFontTx/>
              <a:buChar char="-"/>
            </a:pPr>
            <a:r>
              <a:rPr lang="pl-PL" sz="2400" dirty="0" smtClean="0"/>
              <a:t>Utrudniona ocena wzrokowa: miareczkowany roztwór jest zabarwiony, jest zawiesiną itd.</a:t>
            </a:r>
          </a:p>
          <a:p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3708104" y="3717032"/>
            <a:ext cx="0" cy="504056"/>
          </a:xfrm>
          <a:prstGeom prst="straightConnector1">
            <a:avLst/>
          </a:prstGeom>
          <a:ln w="28575">
            <a:solidFill>
              <a:srgbClr val="FF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0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6480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Ad. 3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7467600" cy="576064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92D050"/>
                </a:solidFill>
              </a:rPr>
              <a:t>Bezpośrednie</a:t>
            </a:r>
          </a:p>
          <a:p>
            <a:endParaRPr lang="pl-PL" dirty="0">
              <a:solidFill>
                <a:srgbClr val="92D050"/>
              </a:solidFill>
            </a:endParaRPr>
          </a:p>
          <a:p>
            <a:r>
              <a:rPr lang="pl-PL" dirty="0" smtClean="0">
                <a:solidFill>
                  <a:srgbClr val="92D050"/>
                </a:solidFill>
              </a:rPr>
              <a:t>Odwrotne</a:t>
            </a:r>
            <a:r>
              <a:rPr lang="pl-PL" dirty="0"/>
              <a:t> </a:t>
            </a:r>
            <a:r>
              <a:rPr lang="pl-PL" sz="2800" dirty="0" smtClean="0">
                <a:solidFill>
                  <a:srgbClr val="92D050"/>
                </a:solidFill>
              </a:rPr>
              <a:t>(metoda </a:t>
            </a:r>
            <a:r>
              <a:rPr lang="pl-PL" sz="2800" dirty="0" err="1" smtClean="0">
                <a:solidFill>
                  <a:srgbClr val="92D050"/>
                </a:solidFill>
              </a:rPr>
              <a:t>odmiareczkowywania</a:t>
            </a:r>
            <a:r>
              <a:rPr lang="pl-PL" sz="2800" dirty="0" smtClean="0">
                <a:solidFill>
                  <a:srgbClr val="92D050"/>
                </a:solidFill>
              </a:rPr>
              <a:t>) </a:t>
            </a:r>
            <a:endParaRPr lang="pl-PL" sz="2000" dirty="0"/>
          </a:p>
          <a:p>
            <a:pPr marL="36576" indent="0">
              <a:buNone/>
            </a:pPr>
            <a:endParaRPr lang="pl-PL" dirty="0"/>
          </a:p>
          <a:p>
            <a:r>
              <a:rPr lang="pl-PL" dirty="0" err="1" smtClean="0">
                <a:solidFill>
                  <a:srgbClr val="92D050"/>
                </a:solidFill>
              </a:rPr>
              <a:t>Podstawieniowe</a:t>
            </a:r>
            <a:endParaRPr lang="pl-PL" dirty="0"/>
          </a:p>
          <a:p>
            <a:pPr marL="36576" indent="0">
              <a:buNone/>
            </a:pPr>
            <a:r>
              <a:rPr lang="pl-PL" dirty="0" smtClean="0">
                <a:solidFill>
                  <a:srgbClr val="00B050"/>
                </a:solidFill>
              </a:rPr>
              <a:t>	*</a:t>
            </a:r>
            <a:r>
              <a:rPr lang="pl-PL" dirty="0" smtClean="0">
                <a:solidFill>
                  <a:srgbClr val="00B050"/>
                </a:solidFill>
              </a:rPr>
              <a:t>Pośrednie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570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r>
              <a:rPr lang="pl-PL" dirty="0" smtClean="0"/>
              <a:t>Obliczanie miana roztworu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7467600" cy="5877272"/>
              </a:xfrm>
            </p:spPr>
            <p:txBody>
              <a:bodyPr>
                <a:normAutofit/>
              </a:bodyPr>
              <a:lstStyle/>
              <a:p>
                <a:pPr marL="36576" indent="0">
                  <a:buNone/>
                </a:pPr>
                <a:endParaRPr lang="pl-PL" sz="1900" baseline="-25000" dirty="0" smtClean="0">
                  <a:latin typeface="Cambria Math"/>
                </a:endParaRPr>
              </a:p>
              <a:p>
                <a:pPr marL="36576" indent="0" algn="ctr">
                  <a:buNone/>
                </a:pPr>
                <a:endParaRPr lang="pl-PL" i="1" dirty="0" smtClean="0">
                  <a:solidFill>
                    <a:schemeClr val="accent1"/>
                  </a:solidFill>
                  <a:latin typeface="Cambria Math"/>
                </a:endParaRPr>
              </a:p>
              <a:p>
                <a:pPr marL="3657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pl-PL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 1000</m:t>
                          </m:r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pl-PL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a:rPr lang="pl-PL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𝑥</m:t>
                      </m:r>
                      <m:r>
                        <a:rPr lang="pl-PL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pl-PL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𝑚𝑜𝑙</m:t>
                              </m:r>
                            </m:num>
                            <m:den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l-PL" dirty="0"/>
              </a:p>
              <a:p>
                <a:pPr marL="36576" indent="0" algn="just">
                  <a:buNone/>
                </a:pPr>
                <a:endParaRPr lang="pl-PL" sz="2400" dirty="0" smtClean="0"/>
              </a:p>
              <a:p>
                <a:pPr marL="36576" indent="0" algn="just">
                  <a:buNone/>
                </a:pPr>
                <a:r>
                  <a:rPr lang="pl-PL" sz="2000" dirty="0" err="1" smtClean="0"/>
                  <a:t>m</a:t>
                </a:r>
                <a:r>
                  <a:rPr lang="pl-PL" sz="2000" baseline="-25000" dirty="0" err="1" smtClean="0"/>
                  <a:t>B</a:t>
                </a:r>
                <a:r>
                  <a:rPr lang="pl-PL" sz="2000" dirty="0" smtClean="0"/>
                  <a:t>– masa odważki [g]</a:t>
                </a:r>
              </a:p>
              <a:p>
                <a:pPr marL="36576" indent="0" algn="just">
                  <a:buNone/>
                </a:pPr>
                <a:r>
                  <a:rPr lang="pl-PL" sz="2000" dirty="0" smtClean="0"/>
                  <a:t>M</a:t>
                </a:r>
                <a:r>
                  <a:rPr lang="pl-PL" sz="2000" baseline="-25000" dirty="0" smtClean="0"/>
                  <a:t>B</a:t>
                </a:r>
                <a:r>
                  <a:rPr lang="pl-PL" sz="2000" dirty="0" smtClean="0"/>
                  <a:t> – masa molowa </a:t>
                </a:r>
                <a:r>
                  <a:rPr lang="pl-PL" sz="2000" dirty="0" err="1" smtClean="0"/>
                  <a:t>subst</a:t>
                </a:r>
                <a:r>
                  <a:rPr lang="pl-PL" sz="2000" dirty="0" smtClean="0"/>
                  <a:t>. </a:t>
                </a:r>
                <a:r>
                  <a:rPr lang="pl-PL" sz="2000" dirty="0"/>
                  <a:t>p</a:t>
                </a:r>
                <a:r>
                  <a:rPr lang="pl-PL" sz="2000" dirty="0" smtClean="0"/>
                  <a:t>odstawowej [g/mol]</a:t>
                </a:r>
              </a:p>
              <a:p>
                <a:pPr marL="36576" indent="0" algn="just">
                  <a:buNone/>
                </a:pPr>
                <a:r>
                  <a:rPr lang="pl-PL" sz="2000" dirty="0" smtClean="0"/>
                  <a:t>V</a:t>
                </a:r>
                <a:r>
                  <a:rPr lang="pl-PL" sz="2000" baseline="-25000" dirty="0" smtClean="0"/>
                  <a:t>A</a:t>
                </a:r>
                <a:r>
                  <a:rPr lang="pl-PL" sz="2000" dirty="0" smtClean="0"/>
                  <a:t> – objętość roztworu [ml]</a:t>
                </a:r>
              </a:p>
              <a:p>
                <a:pPr marL="36576" indent="0" algn="just">
                  <a:buNone/>
                </a:pPr>
                <a:r>
                  <a:rPr lang="pl-PL" sz="2000" dirty="0" err="1" smtClean="0"/>
                  <a:t>p</a:t>
                </a:r>
                <a:r>
                  <a:rPr lang="pl-PL" sz="2000" baseline="-25000" dirty="0" err="1" smtClean="0"/>
                  <a:t>A</a:t>
                </a:r>
                <a:r>
                  <a:rPr lang="pl-PL" sz="2000" dirty="0" smtClean="0"/>
                  <a:t> i </a:t>
                </a:r>
                <a:r>
                  <a:rPr lang="pl-PL" sz="2000" dirty="0" err="1" smtClean="0"/>
                  <a:t>p</a:t>
                </a:r>
                <a:r>
                  <a:rPr lang="pl-PL" sz="2000" baseline="-25000" dirty="0" err="1" smtClean="0"/>
                  <a:t>B</a:t>
                </a:r>
                <a:r>
                  <a:rPr lang="pl-PL" sz="2000" dirty="0" smtClean="0"/>
                  <a:t> – współczynniki stechiometrii reakcji</a:t>
                </a:r>
                <a:endParaRPr lang="pl-PL" sz="2000" dirty="0"/>
              </a:p>
              <a:p>
                <a:pPr algn="just"/>
                <a:endParaRPr lang="pl-PL" sz="2400" dirty="0" smtClean="0"/>
              </a:p>
              <a:p>
                <a:pPr algn="just"/>
                <a:r>
                  <a:rPr lang="pl-PL" sz="2400" dirty="0" smtClean="0"/>
                  <a:t>Z minimum 3 wyników wyliczamy średnie stężenie</a:t>
                </a:r>
              </a:p>
              <a:p>
                <a:pPr algn="just"/>
                <a:r>
                  <a:rPr lang="pl-PL" sz="2400" dirty="0" smtClean="0"/>
                  <a:t>Sprawdzamy czy rozrzut między wynikami nie przekracza 1% </a:t>
                </a:r>
              </a:p>
              <a:p>
                <a:pPr marL="36576" indent="0" algn="ctr">
                  <a:buNone/>
                </a:pPr>
                <a:r>
                  <a:rPr lang="pl-PL" sz="2000" dirty="0" smtClean="0"/>
                  <a:t>(c najwyższe – c najniższe) / c średnie ≤ 1%</a:t>
                </a:r>
                <a:endParaRPr lang="pl-PL" sz="20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7467600" cy="5877272"/>
              </a:xfrm>
              <a:blipFill rotWithShape="1">
                <a:blip r:embed="rId2"/>
                <a:stretch>
                  <a:fillRect l="-327" r="-122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2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Obliczanie masy substancji oznaczanej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7467600" cy="5400600"/>
              </a:xfrm>
            </p:spPr>
            <p:txBody>
              <a:bodyPr>
                <a:normAutofit fontScale="92500" lnSpcReduction="10000"/>
              </a:bodyPr>
              <a:lstStyle/>
              <a:p>
                <a:pPr marL="36576" indent="0">
                  <a:buNone/>
                </a:pPr>
                <a:endParaRPr lang="pl-PL" sz="1900" b="0" dirty="0" smtClean="0">
                  <a:latin typeface="Cambria Math"/>
                </a:endParaRPr>
              </a:p>
              <a:p>
                <a:pPr marL="36576" indent="0">
                  <a:buNone/>
                </a:pPr>
                <a:endParaRPr lang="pl-PL" b="0" i="1" dirty="0" smtClean="0">
                  <a:solidFill>
                    <a:schemeClr val="accent1"/>
                  </a:solidFill>
                  <a:latin typeface="Cambria Math"/>
                </a:endParaRPr>
              </a:p>
              <a:p>
                <a:pPr marL="3657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pl-PL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/</m:t>
                              </m:r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1000</m:t>
                          </m:r>
                        </m:den>
                      </m:f>
                      <m:r>
                        <a:rPr lang="pl-PL" b="0" i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b="0" i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x</m:t>
                      </m:r>
                      <m:r>
                        <a:rPr lang="pl-PL" b="0" i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pl-PL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l-PL" b="0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pl-PL" b="0" i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 [</m:t>
                      </m:r>
                      <m:r>
                        <m:rPr>
                          <m:sty m:val="p"/>
                        </m:rPr>
                        <a:rPr lang="pl-PL" b="0" i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g</m:t>
                      </m:r>
                      <m:r>
                        <a:rPr lang="pl-PL" b="0" i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pl-PL" dirty="0" smtClean="0"/>
              </a:p>
              <a:p>
                <a:pPr marL="36576" indent="0">
                  <a:buNone/>
                </a:pPr>
                <a:endParaRPr lang="pl-PL" sz="2200" dirty="0" smtClean="0"/>
              </a:p>
              <a:p>
                <a:pPr marL="36576" indent="0">
                  <a:lnSpc>
                    <a:spcPct val="110000"/>
                  </a:lnSpc>
                  <a:buNone/>
                </a:pPr>
                <a:r>
                  <a:rPr lang="pl-PL" sz="2200" dirty="0" smtClean="0"/>
                  <a:t>M</a:t>
                </a:r>
                <a:r>
                  <a:rPr lang="pl-PL" sz="2200" baseline="-25000" dirty="0" smtClean="0"/>
                  <a:t>B</a:t>
                </a:r>
                <a:r>
                  <a:rPr lang="pl-PL" sz="2200" dirty="0" smtClean="0"/>
                  <a:t> – masa molowa </a:t>
                </a:r>
                <a:r>
                  <a:rPr lang="pl-PL" sz="2200" dirty="0" err="1" smtClean="0"/>
                  <a:t>subst</a:t>
                </a:r>
                <a:r>
                  <a:rPr lang="pl-PL" sz="2200" dirty="0" smtClean="0"/>
                  <a:t>. oznaczanej [g/mol]</a:t>
                </a:r>
              </a:p>
              <a:p>
                <a:pPr marL="36576" indent="0">
                  <a:lnSpc>
                    <a:spcPct val="110000"/>
                  </a:lnSpc>
                  <a:buNone/>
                </a:pPr>
                <a:r>
                  <a:rPr lang="pl-PL" sz="2200" dirty="0" err="1" smtClean="0"/>
                  <a:t>c</a:t>
                </a:r>
                <a:r>
                  <a:rPr lang="pl-PL" sz="2200" baseline="-25000" dirty="0" err="1" smtClean="0"/>
                  <a:t>A</a:t>
                </a:r>
                <a:r>
                  <a:rPr lang="pl-PL" sz="2200" dirty="0" smtClean="0"/>
                  <a:t> - stężenie </a:t>
                </a:r>
                <a:r>
                  <a:rPr lang="pl-PL" sz="2200" dirty="0" err="1" smtClean="0"/>
                  <a:t>titranta</a:t>
                </a:r>
                <a:r>
                  <a:rPr lang="pl-PL" sz="2200" dirty="0" smtClean="0"/>
                  <a:t> [mol/l]</a:t>
                </a:r>
              </a:p>
              <a:p>
                <a:pPr marL="36576" indent="0">
                  <a:lnSpc>
                    <a:spcPct val="110000"/>
                  </a:lnSpc>
                  <a:buNone/>
                </a:pPr>
                <a:r>
                  <a:rPr lang="pl-PL" sz="2200" dirty="0" smtClean="0"/>
                  <a:t>V</a:t>
                </a:r>
                <a:r>
                  <a:rPr lang="pl-PL" sz="2200" baseline="-25000" dirty="0" smtClean="0"/>
                  <a:t>A</a:t>
                </a:r>
                <a:r>
                  <a:rPr lang="pl-PL" sz="2200" dirty="0" smtClean="0"/>
                  <a:t> – średnia objętość </a:t>
                </a:r>
                <a:r>
                  <a:rPr lang="pl-PL" sz="2200" dirty="0" err="1" smtClean="0"/>
                  <a:t>titranta</a:t>
                </a:r>
                <a:r>
                  <a:rPr lang="pl-PL" sz="2200" dirty="0" smtClean="0"/>
                  <a:t> [ml]</a:t>
                </a:r>
              </a:p>
              <a:p>
                <a:pPr marL="36576" indent="0">
                  <a:lnSpc>
                    <a:spcPct val="110000"/>
                  </a:lnSpc>
                  <a:buNone/>
                </a:pPr>
                <a:r>
                  <a:rPr lang="pl-PL" sz="2200" dirty="0" err="1" smtClean="0"/>
                  <a:t>w</a:t>
                </a:r>
                <a:r>
                  <a:rPr lang="pl-PL" sz="2200" baseline="-25000" dirty="0" err="1" smtClean="0"/>
                  <a:t>k</a:t>
                </a:r>
                <a:r>
                  <a:rPr lang="pl-PL" sz="2200" baseline="-25000" dirty="0" smtClean="0"/>
                  <a:t>/p</a:t>
                </a:r>
                <a:r>
                  <a:rPr lang="pl-PL" sz="2200" dirty="0" smtClean="0"/>
                  <a:t> – współmierność kolby do pipety (ponieważ pobieramy 20ml z kolby miarowej na 100ml</a:t>
                </a:r>
                <a:r>
                  <a:rPr lang="pl-PL" sz="2200" dirty="0"/>
                  <a:t> </a:t>
                </a:r>
                <a:r>
                  <a:rPr lang="pl-PL" sz="2200" dirty="0" smtClean="0"/>
                  <a:t>to </a:t>
                </a:r>
                <a:r>
                  <a:rPr lang="pl-PL" sz="2200" dirty="0" err="1" smtClean="0"/>
                  <a:t>w</a:t>
                </a:r>
                <a:r>
                  <a:rPr lang="pl-PL" sz="2200" baseline="-25000" dirty="0" err="1" smtClean="0"/>
                  <a:t>k</a:t>
                </a:r>
                <a:r>
                  <a:rPr lang="pl-PL" sz="2200" baseline="-25000" dirty="0" smtClean="0"/>
                  <a:t>/p </a:t>
                </a:r>
                <a:r>
                  <a:rPr lang="pl-PL" sz="2200" dirty="0" smtClean="0"/>
                  <a:t>= 5)</a:t>
                </a:r>
              </a:p>
              <a:p>
                <a:pPr marL="36576" indent="0">
                  <a:lnSpc>
                    <a:spcPct val="110000"/>
                  </a:lnSpc>
                  <a:buNone/>
                </a:pPr>
                <a:r>
                  <a:rPr lang="pl-PL" sz="2200" dirty="0" err="1" smtClean="0"/>
                  <a:t>p</a:t>
                </a:r>
                <a:r>
                  <a:rPr lang="pl-PL" sz="2200" baseline="-25000" dirty="0" err="1" smtClean="0"/>
                  <a:t>A</a:t>
                </a:r>
                <a:r>
                  <a:rPr lang="pl-PL" sz="2200" dirty="0" smtClean="0"/>
                  <a:t> i </a:t>
                </a:r>
                <a:r>
                  <a:rPr lang="pl-PL" sz="2200" dirty="0" err="1" smtClean="0"/>
                  <a:t>p</a:t>
                </a:r>
                <a:r>
                  <a:rPr lang="pl-PL" sz="2200" baseline="-25000" dirty="0" err="1" smtClean="0"/>
                  <a:t>B</a:t>
                </a:r>
                <a:r>
                  <a:rPr lang="pl-PL" sz="2200" dirty="0" smtClean="0"/>
                  <a:t> – współczynniki stechiometrii reakcji</a:t>
                </a:r>
              </a:p>
              <a:p>
                <a:pPr marL="36576" indent="0">
                  <a:buNone/>
                </a:pPr>
                <a:endParaRPr lang="pl-PL" sz="2200" dirty="0" smtClean="0"/>
              </a:p>
              <a:p>
                <a:r>
                  <a:rPr lang="pl-PL" sz="2200" dirty="0" smtClean="0"/>
                  <a:t>Objętość </a:t>
                </a:r>
                <a:r>
                  <a:rPr lang="pl-PL" sz="2200" dirty="0" err="1" smtClean="0"/>
                  <a:t>titranta</a:t>
                </a:r>
                <a:r>
                  <a:rPr lang="pl-PL" sz="2200" dirty="0" smtClean="0"/>
                  <a:t> podajemy średnią, po wcześniejszym sprawdzeniu czy rozrzut między wynikami nie przekracza 1%</a:t>
                </a:r>
              </a:p>
              <a:p>
                <a:pPr marL="36576" indent="0">
                  <a:buNone/>
                </a:pPr>
                <a:endParaRPr lang="pl-PL" sz="2400" dirty="0"/>
              </a:p>
              <a:p>
                <a:endParaRPr lang="pl-PL" sz="2400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7467600" cy="5400600"/>
              </a:xfrm>
              <a:blipFill rotWithShape="1">
                <a:blip r:embed="rId2"/>
                <a:stretch>
                  <a:fillRect l="-327" r="-1633" b="-180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099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2031"/>
            <a:ext cx="7467600" cy="732673"/>
          </a:xfrm>
        </p:spPr>
        <p:txBody>
          <a:bodyPr>
            <a:normAutofit/>
          </a:bodyPr>
          <a:lstStyle/>
          <a:p>
            <a:r>
              <a:rPr lang="pl-PL" sz="3200" dirty="0" smtClean="0"/>
              <a:t>Błędy podczas miareczkowania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433467"/>
          </a:xfrm>
        </p:spPr>
        <p:txBody>
          <a:bodyPr>
            <a:normAutofit fontScale="92500" lnSpcReduction="10000"/>
          </a:bodyPr>
          <a:lstStyle/>
          <a:p>
            <a:r>
              <a:rPr lang="pl-PL" sz="2000" dirty="0" smtClean="0">
                <a:solidFill>
                  <a:srgbClr val="92D050"/>
                </a:solidFill>
              </a:rPr>
              <a:t>Metodyczne</a:t>
            </a:r>
            <a:r>
              <a:rPr lang="pl-PL" sz="2000" dirty="0" smtClean="0"/>
              <a:t> (np. błąd miareczkowania)</a:t>
            </a:r>
          </a:p>
          <a:p>
            <a:endParaRPr lang="pl-PL" sz="2000" dirty="0" smtClean="0"/>
          </a:p>
          <a:p>
            <a:r>
              <a:rPr lang="pl-PL" sz="2000" dirty="0" smtClean="0">
                <a:solidFill>
                  <a:srgbClr val="92D050"/>
                </a:solidFill>
              </a:rPr>
              <a:t>Operacyjne</a:t>
            </a:r>
            <a:r>
              <a:rPr lang="pl-PL" sz="2000" dirty="0" smtClean="0"/>
              <a:t>:</a:t>
            </a:r>
          </a:p>
          <a:p>
            <a:pPr marL="36576" indent="0">
              <a:lnSpc>
                <a:spcPct val="200000"/>
              </a:lnSpc>
              <a:buNone/>
            </a:pPr>
            <a:r>
              <a:rPr lang="pl-PL" sz="2000" dirty="0" smtClean="0"/>
              <a:t>*Niedokładne umycie naczyń</a:t>
            </a:r>
          </a:p>
          <a:p>
            <a:pPr marL="36576" indent="0">
              <a:lnSpc>
                <a:spcPct val="200000"/>
              </a:lnSpc>
              <a:buNone/>
            </a:pPr>
            <a:r>
              <a:rPr lang="pl-PL" sz="2000" dirty="0" smtClean="0"/>
              <a:t>*Niedokładne wymieszanie </a:t>
            </a:r>
            <a:r>
              <a:rPr lang="pl-PL" sz="2000" dirty="0" err="1" smtClean="0"/>
              <a:t>titranta</a:t>
            </a:r>
            <a:r>
              <a:rPr lang="pl-PL" sz="2000" dirty="0" smtClean="0"/>
              <a:t> i zadania</a:t>
            </a:r>
          </a:p>
          <a:p>
            <a:pPr marL="36576" indent="0">
              <a:lnSpc>
                <a:spcPct val="200000"/>
              </a:lnSpc>
              <a:buNone/>
            </a:pPr>
            <a:r>
              <a:rPr lang="pl-PL" sz="2000" dirty="0" smtClean="0"/>
              <a:t>*Błędne odczytanie objętości z biurety</a:t>
            </a:r>
          </a:p>
          <a:p>
            <a:pPr marL="36576" indent="0">
              <a:lnSpc>
                <a:spcPct val="200000"/>
              </a:lnSpc>
              <a:buNone/>
            </a:pPr>
            <a:r>
              <a:rPr lang="pl-PL" sz="2000" dirty="0" smtClean="0"/>
              <a:t>*Zbyt szybkie miareczkowanie</a:t>
            </a:r>
          </a:p>
          <a:p>
            <a:pPr marL="36576" indent="0">
              <a:lnSpc>
                <a:spcPct val="200000"/>
              </a:lnSpc>
              <a:buNone/>
            </a:pPr>
            <a:r>
              <a:rPr lang="pl-PL" sz="2000" dirty="0" smtClean="0"/>
              <a:t>*Nieprawidłowe nastawienie miana </a:t>
            </a:r>
            <a:r>
              <a:rPr lang="pl-PL" sz="2000" dirty="0" err="1" smtClean="0"/>
              <a:t>titranta</a:t>
            </a:r>
            <a:endParaRPr lang="pl-PL" sz="2000" dirty="0" smtClean="0"/>
          </a:p>
          <a:p>
            <a:pPr marL="36576" indent="0">
              <a:lnSpc>
                <a:spcPct val="200000"/>
              </a:lnSpc>
              <a:buNone/>
            </a:pPr>
            <a:r>
              <a:rPr lang="pl-PL" sz="2000" dirty="0" smtClean="0"/>
              <a:t>*Zbyt małe/duże objętości </a:t>
            </a:r>
            <a:r>
              <a:rPr lang="pl-PL" sz="2000" dirty="0" err="1" smtClean="0"/>
              <a:t>titranta</a:t>
            </a:r>
            <a:r>
              <a:rPr lang="pl-PL" sz="2000" dirty="0" smtClean="0"/>
              <a:t> z biurety (optymalnie 20-40ml)</a:t>
            </a:r>
          </a:p>
          <a:p>
            <a:pPr marL="36576" indent="0">
              <a:lnSpc>
                <a:spcPct val="200000"/>
              </a:lnSpc>
              <a:buNone/>
            </a:pPr>
            <a:r>
              <a:rPr lang="pl-PL" sz="2000" dirty="0" smtClean="0"/>
              <a:t>*Problemy z zauważeniem zmiany barwy wskaźnika</a:t>
            </a:r>
          </a:p>
          <a:p>
            <a:pPr marL="36576" indent="0">
              <a:buNone/>
            </a:pPr>
            <a:endParaRPr lang="pl-PL" sz="2000" dirty="0" smtClean="0"/>
          </a:p>
          <a:p>
            <a:pPr marL="36576" indent="0">
              <a:buNone/>
            </a:pPr>
            <a:endParaRPr lang="pl-PL" sz="2000" dirty="0" smtClean="0"/>
          </a:p>
          <a:p>
            <a:pPr marL="36576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93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989750" y="-15124"/>
            <a:ext cx="7467600" cy="1143000"/>
          </a:xfrm>
        </p:spPr>
        <p:txBody>
          <a:bodyPr>
            <a:normAutofit/>
          </a:bodyPr>
          <a:lstStyle/>
          <a:p>
            <a:pPr algn="r"/>
            <a:r>
              <a:rPr lang="pl-PL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Postępowanie analityczne</a:t>
            </a:r>
            <a:endParaRPr lang="pl-PL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2" name="Grupa 11"/>
          <p:cNvGrpSpPr/>
          <p:nvPr/>
        </p:nvGrpSpPr>
        <p:grpSpPr>
          <a:xfrm>
            <a:off x="395536" y="436022"/>
            <a:ext cx="2592288" cy="720080"/>
            <a:chOff x="395536" y="436022"/>
            <a:chExt cx="2592288" cy="720080"/>
          </a:xfrm>
        </p:grpSpPr>
        <p:sp>
          <p:nvSpPr>
            <p:cNvPr id="4" name="Prostokąt 3"/>
            <p:cNvSpPr/>
            <p:nvPr/>
          </p:nvSpPr>
          <p:spPr>
            <a:xfrm>
              <a:off x="395536" y="436022"/>
              <a:ext cx="259228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503548" y="61139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>
                  <a:solidFill>
                    <a:schemeClr val="bg1"/>
                  </a:solidFill>
                </a:rPr>
                <a:t>Pobieranie próbki</a:t>
              </a:r>
              <a:endParaRPr lang="pl-P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2411760" y="1993486"/>
            <a:ext cx="2736304" cy="792088"/>
            <a:chOff x="2771800" y="2204864"/>
            <a:chExt cx="2736304" cy="792088"/>
          </a:xfrm>
        </p:grpSpPr>
        <p:sp>
          <p:nvSpPr>
            <p:cNvPr id="5" name="Prostokąt 4"/>
            <p:cNvSpPr/>
            <p:nvPr/>
          </p:nvSpPr>
          <p:spPr>
            <a:xfrm>
              <a:off x="2771800" y="2204864"/>
              <a:ext cx="2736304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2771800" y="2416242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>
                  <a:solidFill>
                    <a:schemeClr val="bg1"/>
                  </a:solidFill>
                </a:rPr>
                <a:t>Przygotowanie próbki</a:t>
              </a:r>
              <a:endParaRPr lang="pl-P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4499992" y="3645024"/>
            <a:ext cx="2736304" cy="792088"/>
            <a:chOff x="4499992" y="3645024"/>
            <a:chExt cx="2736304" cy="792088"/>
          </a:xfrm>
        </p:grpSpPr>
        <p:sp>
          <p:nvSpPr>
            <p:cNvPr id="6" name="Prostokąt 5"/>
            <p:cNvSpPr/>
            <p:nvPr/>
          </p:nvSpPr>
          <p:spPr>
            <a:xfrm>
              <a:off x="4499992" y="3645024"/>
              <a:ext cx="2736304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4644008" y="3861048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>
                  <a:solidFill>
                    <a:schemeClr val="bg1"/>
                  </a:solidFill>
                </a:rPr>
                <a:t>POMIAR</a:t>
              </a:r>
              <a:endParaRPr lang="pl-P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6322496" y="5330304"/>
            <a:ext cx="2736304" cy="792088"/>
            <a:chOff x="6322496" y="5330304"/>
            <a:chExt cx="2736304" cy="792088"/>
          </a:xfrm>
        </p:grpSpPr>
        <p:sp>
          <p:nvSpPr>
            <p:cNvPr id="7" name="Prostokąt 6"/>
            <p:cNvSpPr/>
            <p:nvPr/>
          </p:nvSpPr>
          <p:spPr>
            <a:xfrm>
              <a:off x="6322496" y="5330304"/>
              <a:ext cx="2736304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6516216" y="5403182"/>
              <a:ext cx="2304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>
                  <a:solidFill>
                    <a:schemeClr val="bg1"/>
                  </a:solidFill>
                </a:rPr>
                <a:t>Opracowanie i walidacja wyników</a:t>
              </a:r>
              <a:endParaRPr lang="pl-PL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Łącznik prosty ze strzałką 16"/>
          <p:cNvCxnSpPr/>
          <p:nvPr/>
        </p:nvCxnSpPr>
        <p:spPr>
          <a:xfrm>
            <a:off x="2324411" y="1268760"/>
            <a:ext cx="864096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6804248" y="4581128"/>
            <a:ext cx="864096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4716016" y="2996952"/>
            <a:ext cx="864096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4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07504" y="260648"/>
            <a:ext cx="87849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Podział metod ze względu na wielkość próbki do analizy</a:t>
            </a:r>
          </a:p>
          <a:p>
            <a:endParaRPr lang="pl-PL" sz="2400" dirty="0" smtClean="0"/>
          </a:p>
          <a:p>
            <a:endParaRPr lang="pl-PL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2800" dirty="0" smtClean="0"/>
              <a:t>Metoda mikrogramowa: m = 10</a:t>
            </a:r>
            <a:r>
              <a:rPr lang="pl-PL" sz="2800" baseline="30000" dirty="0" smtClean="0"/>
              <a:t>-4</a:t>
            </a:r>
            <a:r>
              <a:rPr lang="pl-PL" sz="2800" dirty="0" smtClean="0"/>
              <a:t> – 10</a:t>
            </a:r>
            <a:r>
              <a:rPr lang="pl-PL" sz="2800" baseline="30000" dirty="0" smtClean="0"/>
              <a:t>-6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pl-PL" sz="28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2800" dirty="0" smtClean="0"/>
              <a:t>Mikroanaliza: m = 10</a:t>
            </a:r>
            <a:r>
              <a:rPr lang="pl-PL" sz="2800" baseline="30000" dirty="0" smtClean="0"/>
              <a:t>-3</a:t>
            </a:r>
            <a:r>
              <a:rPr lang="pl-PL" sz="2800" dirty="0" smtClean="0"/>
              <a:t> – 10</a:t>
            </a:r>
            <a:r>
              <a:rPr lang="pl-PL" sz="2800" baseline="30000" dirty="0" smtClean="0"/>
              <a:t>-2     </a:t>
            </a:r>
          </a:p>
          <a:p>
            <a:r>
              <a:rPr lang="pl-PL" sz="2800" baseline="30000" dirty="0">
                <a:solidFill>
                  <a:srgbClr val="FF66CC"/>
                </a:solidFill>
              </a:rPr>
              <a:t> </a:t>
            </a:r>
            <a:r>
              <a:rPr lang="pl-PL" sz="2800" baseline="30000" dirty="0" smtClean="0">
                <a:solidFill>
                  <a:srgbClr val="FF66CC"/>
                </a:solidFill>
              </a:rPr>
              <a:t>     </a:t>
            </a:r>
            <a:r>
              <a:rPr lang="pl-PL" sz="2400" dirty="0" smtClean="0">
                <a:solidFill>
                  <a:srgbClr val="FF66CC"/>
                </a:solidFill>
              </a:rPr>
              <a:t>METODY OBJĘTOŚCIOWE</a:t>
            </a:r>
            <a:endParaRPr lang="pl-PL" sz="2400" baseline="30000" dirty="0" smtClean="0">
              <a:solidFill>
                <a:srgbClr val="FF66CC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pl-PL" sz="28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2800" dirty="0" err="1" smtClean="0"/>
              <a:t>Mezoanaliza</a:t>
            </a:r>
            <a:r>
              <a:rPr lang="pl-PL" sz="2800" dirty="0" smtClean="0"/>
              <a:t>: m = 10</a:t>
            </a:r>
            <a:r>
              <a:rPr lang="pl-PL" sz="2800" baseline="30000" dirty="0" smtClean="0"/>
              <a:t>-2</a:t>
            </a:r>
            <a:r>
              <a:rPr lang="pl-PL" sz="2800" dirty="0" smtClean="0"/>
              <a:t> – 10</a:t>
            </a:r>
            <a:r>
              <a:rPr lang="pl-PL" sz="2800" baseline="30000" dirty="0" smtClean="0"/>
              <a:t>-1</a:t>
            </a:r>
          </a:p>
          <a:p>
            <a:r>
              <a:rPr lang="pl-PL" sz="2800" dirty="0" smtClean="0"/>
              <a:t>   </a:t>
            </a:r>
            <a:r>
              <a:rPr lang="pl-PL" sz="2800" baseline="30000" dirty="0">
                <a:solidFill>
                  <a:srgbClr val="FF66CC"/>
                </a:solidFill>
              </a:rPr>
              <a:t> </a:t>
            </a:r>
            <a:r>
              <a:rPr lang="pl-PL" sz="2400" dirty="0">
                <a:solidFill>
                  <a:srgbClr val="FF66CC"/>
                </a:solidFill>
              </a:rPr>
              <a:t>METODY OBJĘTOŚCIOWE</a:t>
            </a:r>
            <a:endParaRPr lang="pl-PL" sz="28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pl-PL" sz="2800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pl-PL" sz="2800" dirty="0" smtClean="0"/>
              <a:t>Makroanaliza: m = &gt;</a:t>
            </a:r>
            <a:r>
              <a:rPr lang="pl-PL" sz="2800" dirty="0">
                <a:solidFill>
                  <a:prstClr val="white"/>
                </a:solidFill>
              </a:rPr>
              <a:t>10</a:t>
            </a:r>
            <a:r>
              <a:rPr lang="pl-PL" sz="2800" baseline="30000" dirty="0">
                <a:solidFill>
                  <a:prstClr val="white"/>
                </a:solidFill>
              </a:rPr>
              <a:t>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32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ANALIZA MIARECZKOWA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Jest to technika analizy jakościowej polegająca na dodawaniu małymi porcjami (tzw. miareczkami) równoważnej chemicznie ilości roztworu mianowanego (</a:t>
            </a:r>
            <a:r>
              <a:rPr lang="pl-PL" dirty="0" err="1" smtClean="0"/>
              <a:t>titranta</a:t>
            </a:r>
            <a:r>
              <a:rPr lang="pl-PL" dirty="0" smtClean="0"/>
              <a:t>) do roztworu oznaczanej substancji.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Moment, w którym wprowadzono równoważną chemicznie ilość </a:t>
            </a:r>
            <a:r>
              <a:rPr lang="pl-PL" dirty="0" err="1" smtClean="0"/>
              <a:t>titranta</a:t>
            </a:r>
            <a:r>
              <a:rPr lang="pl-PL" dirty="0" smtClean="0"/>
              <a:t> w stosunku do oznaczanego składnika nazywamy PUNKTEM RÓWNOWAŻNOŚCI.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              </a:t>
            </a:r>
          </a:p>
          <a:p>
            <a:pPr algn="ctr">
              <a:buNone/>
            </a:pP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koniec miareczkowania!</a:t>
            </a:r>
          </a:p>
          <a:p>
            <a:pPr marL="36576" indent="0" algn="ctr">
              <a:buNone/>
            </a:pPr>
            <a:r>
              <a:rPr lang="pl-PL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</a:t>
            </a: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ie dodajemy nadmiaru </a:t>
            </a:r>
            <a:r>
              <a:rPr lang="pl-PL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titranta</a:t>
            </a:r>
            <a:endParaRPr lang="pl-P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4211960" y="3645024"/>
            <a:ext cx="0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79512" y="157906"/>
            <a:ext cx="7467600" cy="6439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Po uzyskaniu punktu równoważności na podstawie dodanej objętości </a:t>
            </a:r>
            <a:r>
              <a:rPr lang="pl-PL" dirty="0" err="1" smtClean="0"/>
              <a:t>titranta</a:t>
            </a:r>
            <a:r>
              <a:rPr lang="pl-PL" dirty="0" smtClean="0"/>
              <a:t> możemy obliczyć zawartość oznaczanej  substancji.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2000" dirty="0" smtClean="0"/>
              <a:t>np.</a:t>
            </a:r>
          </a:p>
          <a:p>
            <a:pPr algn="ctr">
              <a:buNone/>
            </a:pPr>
            <a:r>
              <a:rPr lang="pl-PL" dirty="0" err="1" smtClean="0"/>
              <a:t>HCl</a:t>
            </a:r>
            <a:r>
              <a:rPr lang="pl-PL" dirty="0" smtClean="0"/>
              <a:t> + </a:t>
            </a:r>
            <a:r>
              <a:rPr lang="pl-PL" dirty="0" err="1" smtClean="0"/>
              <a:t>NaOH</a:t>
            </a:r>
            <a:r>
              <a:rPr lang="pl-PL" dirty="0" smtClean="0"/>
              <a:t>        </a:t>
            </a:r>
            <a:r>
              <a:rPr lang="pl-PL" dirty="0" err="1" smtClean="0"/>
              <a:t>NaCl</a:t>
            </a:r>
            <a:r>
              <a:rPr lang="pl-PL" dirty="0" smtClean="0"/>
              <a:t> + H</a:t>
            </a:r>
            <a:r>
              <a:rPr lang="pl-PL" baseline="-25000" dirty="0" smtClean="0"/>
              <a:t>2</a:t>
            </a:r>
            <a:r>
              <a:rPr lang="pl-PL" dirty="0" smtClean="0"/>
              <a:t>O</a:t>
            </a:r>
          </a:p>
          <a:p>
            <a:pPr>
              <a:buNone/>
            </a:pPr>
            <a:r>
              <a:rPr lang="pl-PL" dirty="0" smtClean="0"/>
              <a:t>             1    :    1</a:t>
            </a:r>
          </a:p>
          <a:p>
            <a:pPr>
              <a:buNone/>
            </a:pPr>
            <a:endParaRPr lang="pl-PL" dirty="0"/>
          </a:p>
          <a:p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Szybsze niż metody wagowe </a:t>
            </a:r>
          </a:p>
          <a:p>
            <a:r>
              <a:rPr lang="pl-PL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</a:t>
            </a: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ardziej praktyczne ale mniej dokładne (błąd względny to ok. 0,1-0,2%, dla porównania w metodach wagowych nie przekracza on 0,1%)</a:t>
            </a:r>
          </a:p>
          <a:p>
            <a:endParaRPr lang="pl-P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3743908" y="3068960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 5"/>
          <p:cNvSpPr/>
          <p:nvPr/>
        </p:nvSpPr>
        <p:spPr>
          <a:xfrm>
            <a:off x="1043608" y="2420888"/>
            <a:ext cx="5904656" cy="151216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F0"/>
                </a:solidFill>
              </a:rPr>
              <a:t>Podstawowe pojęcia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Roztwór mianowany = </a:t>
            </a:r>
            <a:r>
              <a:rPr lang="pl-PL" dirty="0" err="1" smtClean="0"/>
              <a:t>titrant</a:t>
            </a:r>
            <a:endParaRPr lang="pl-PL" dirty="0" smtClean="0"/>
          </a:p>
          <a:p>
            <a:r>
              <a:rPr lang="pl-PL" dirty="0" smtClean="0"/>
              <a:t>Punkt równoważności (PR)</a:t>
            </a:r>
          </a:p>
          <a:p>
            <a:r>
              <a:rPr lang="pl-PL" dirty="0" smtClean="0"/>
              <a:t>Punkt końcowy (PK)</a:t>
            </a:r>
          </a:p>
          <a:p>
            <a:r>
              <a:rPr lang="pl-PL" dirty="0" smtClean="0"/>
              <a:t>Wskaźnik = indykator</a:t>
            </a:r>
          </a:p>
          <a:p>
            <a:r>
              <a:rPr lang="pl-PL" dirty="0" smtClean="0"/>
              <a:t>Substancja podstawowa = wzorcowa</a:t>
            </a:r>
          </a:p>
          <a:p>
            <a:r>
              <a:rPr lang="pl-PL" dirty="0" smtClean="0"/>
              <a:t>Krzywa miareczkowania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u="sng" dirty="0" smtClean="0"/>
              <a:t>Jakie warunki musi spełnić reakcja w analizie miareczkowej 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pl-PL" sz="2400" dirty="0" smtClean="0"/>
              <a:t>Reakcja musi zachodzić szybko i możliwie nieodwracalnie</a:t>
            </a:r>
          </a:p>
          <a:p>
            <a:pPr>
              <a:lnSpc>
                <a:spcPct val="200000"/>
              </a:lnSpc>
            </a:pPr>
            <a:r>
              <a:rPr lang="pl-PL" sz="2400" dirty="0" smtClean="0"/>
              <a:t>Substraty muszą reagować stechiometrycznie</a:t>
            </a:r>
          </a:p>
          <a:p>
            <a:pPr>
              <a:lnSpc>
                <a:spcPct val="200000"/>
              </a:lnSpc>
            </a:pPr>
            <a:r>
              <a:rPr lang="pl-PL" sz="2400" dirty="0" smtClean="0"/>
              <a:t>Jest możliwość zaobserwowania końca miareczkowania</a:t>
            </a:r>
          </a:p>
          <a:p>
            <a:pPr>
              <a:lnSpc>
                <a:spcPct val="200000"/>
              </a:lnSpc>
            </a:pPr>
            <a:r>
              <a:rPr lang="pl-PL" sz="2400" dirty="0" smtClean="0"/>
              <a:t>Inne substancje w rozworze nie mogą reagować z odczynnikiem używanym do miareczkowania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151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u="sng" dirty="0" smtClean="0"/>
              <a:t>Punkt RÓWNOWAŻOŚCI a punkt KOŃCOWY miareczkowania</a:t>
            </a:r>
            <a:endParaRPr lang="pl-PL" sz="3200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pl-PL" sz="2400" dirty="0" smtClean="0"/>
              <a:t>Moment, w którym dodawany </a:t>
            </a:r>
            <a:r>
              <a:rPr lang="pl-PL" sz="2400" dirty="0" err="1" smtClean="0"/>
              <a:t>titrant</a:t>
            </a:r>
            <a:r>
              <a:rPr lang="pl-PL" sz="2400" dirty="0" smtClean="0"/>
              <a:t> przereagował stechiometrycznie z oznaczaną substancją nazywamy punktem równoważności (PR).</a:t>
            </a:r>
          </a:p>
          <a:p>
            <a:pPr marL="36576" indent="0">
              <a:buNone/>
            </a:pPr>
            <a:endParaRPr lang="pl-PL" sz="2400" dirty="0" smtClean="0"/>
          </a:p>
          <a:p>
            <a:pPr marL="36576" indent="0">
              <a:buNone/>
            </a:pPr>
            <a:r>
              <a:rPr lang="pl-PL" sz="2400" dirty="0" smtClean="0"/>
              <a:t>Wizualizowany jest on różnymi metodami – przy użyciu wskaźników bądź instrumentalnie i wówczas określany jest jako punkt końcowy (PK).</a:t>
            </a:r>
          </a:p>
          <a:p>
            <a:pPr marL="36576" indent="0">
              <a:buNone/>
            </a:pPr>
            <a:endParaRPr lang="pl-PL" sz="2400" dirty="0" smtClean="0"/>
          </a:p>
          <a:p>
            <a:pPr marL="36576" indent="0">
              <a:buNone/>
            </a:pPr>
            <a:r>
              <a:rPr lang="pl-PL" sz="2400" dirty="0" smtClean="0"/>
              <a:t>Najczęściej PR i PK nie pokrywają się ze sobą, różnica między nimi określana jest jako </a:t>
            </a:r>
            <a:r>
              <a:rPr lang="pl-PL" sz="2400" u="sng" dirty="0" smtClean="0"/>
              <a:t>błąd miareczkowania</a:t>
            </a:r>
            <a:endParaRPr lang="pl-PL" sz="2400" u="sng" dirty="0"/>
          </a:p>
        </p:txBody>
      </p:sp>
    </p:spTree>
    <p:extLst>
      <p:ext uri="{BB962C8B-B14F-4D97-AF65-F5344CB8AC3E}">
        <p14:creationId xmlns:p14="http://schemas.microsoft.com/office/powerpoint/2010/main" val="359233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864096"/>
          </a:xfrm>
        </p:spPr>
        <p:txBody>
          <a:bodyPr>
            <a:normAutofit/>
          </a:bodyPr>
          <a:lstStyle/>
          <a:p>
            <a:r>
              <a:rPr lang="pl-PL" sz="2800" dirty="0" smtClean="0"/>
              <a:t>Błąd miareczkowania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50405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pl-PL" sz="2400" dirty="0" smtClean="0"/>
              <a:t>Jeśli PK występuje przed PR wtedy mówimy o ujemnym błędzie miareczkowania a uzyskane wyniki są zaniżone.</a:t>
            </a:r>
          </a:p>
          <a:p>
            <a:pPr marL="36576" indent="0">
              <a:buNone/>
            </a:pPr>
            <a:r>
              <a:rPr lang="pl-PL" sz="2400" dirty="0" smtClean="0"/>
              <a:t>W przypadku gdy PK obserwujemy po PR występuje błąd dodatni a wyniki są zawyżone.</a:t>
            </a:r>
          </a:p>
          <a:p>
            <a:pPr marL="36576" indent="0">
              <a:buNone/>
            </a:pPr>
            <a:endParaRPr lang="pl-PL" sz="2400" dirty="0"/>
          </a:p>
          <a:p>
            <a:pPr marL="36576" indent="0">
              <a:buNone/>
            </a:pP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 celu zmniejszenia błędu miareczkowania:</a:t>
            </a:r>
          </a:p>
          <a:p>
            <a:r>
              <a:rPr lang="pl-PL" sz="2400" dirty="0" smtClean="0"/>
              <a:t>Zastosować odpowiedni wskaźnik</a:t>
            </a:r>
          </a:p>
          <a:p>
            <a:r>
              <a:rPr lang="pl-PL" sz="2400" dirty="0" smtClean="0"/>
              <a:t>Wprowadzić poprawki przy obliczeniach</a:t>
            </a:r>
          </a:p>
          <a:p>
            <a:endParaRPr lang="pl-PL" sz="2400" dirty="0"/>
          </a:p>
          <a:p>
            <a:pPr marL="36576" indent="0" algn="ctr">
              <a:buNone/>
            </a:pPr>
            <a:r>
              <a:rPr lang="pl-PL" sz="2400" u="sng" dirty="0">
                <a:solidFill>
                  <a:srgbClr val="FF66CC"/>
                </a:solidFill>
              </a:rPr>
              <a:t>m</a:t>
            </a:r>
            <a:r>
              <a:rPr lang="pl-PL" sz="2400" u="sng" dirty="0" smtClean="0">
                <a:solidFill>
                  <a:srgbClr val="FF66CC"/>
                </a:solidFill>
              </a:rPr>
              <a:t>ax. wartości błędu miareczkowania nie powinny przekraczać 0.05-0.1%</a:t>
            </a:r>
            <a:endParaRPr lang="pl-PL" sz="2400" u="sng" dirty="0">
              <a:solidFill>
                <a:srgbClr val="FF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2103</TotalTime>
  <Words>1430</Words>
  <Application>Microsoft Office PowerPoint</Application>
  <PresentationFormat>Pokaz na ekranie (4:3)</PresentationFormat>
  <Paragraphs>260</Paragraphs>
  <Slides>29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Techniczny</vt:lpstr>
      <vt:lpstr>Klasyczna analiza miareczkowa - wolumetria</vt:lpstr>
      <vt:lpstr>ANALIZA KLASYCZNA</vt:lpstr>
      <vt:lpstr>ANALIZA MIARECZKOWA</vt:lpstr>
      <vt:lpstr>Prezentacja programu PowerPoint</vt:lpstr>
      <vt:lpstr>Prezentacja programu PowerPoint</vt:lpstr>
      <vt:lpstr>Podstawowe pojęcia</vt:lpstr>
      <vt:lpstr>Jakie warunki musi spełnić reakcja w analizie miareczkowej </vt:lpstr>
      <vt:lpstr>Punkt RÓWNOWAŻOŚCI a punkt KOŃCOWY miareczkowania</vt:lpstr>
      <vt:lpstr>Błąd miareczkowania</vt:lpstr>
      <vt:lpstr>Krzywa miareczkowania</vt:lpstr>
      <vt:lpstr>Prezentacja programu PowerPoint</vt:lpstr>
      <vt:lpstr>Prezentacja programu PowerPoint</vt:lpstr>
      <vt:lpstr>Wskaźniki</vt:lpstr>
      <vt:lpstr>Fenoloftaleina</vt:lpstr>
      <vt:lpstr>Oranż metylowy</vt:lpstr>
      <vt:lpstr>Roztwory mianowane</vt:lpstr>
      <vt:lpstr>Substancje podstawowe – jakie warunki powinny spełniać </vt:lpstr>
      <vt:lpstr>Prezentacja programu PowerPoint</vt:lpstr>
      <vt:lpstr>Prezentacja programu PowerPoint</vt:lpstr>
      <vt:lpstr>Klasyfikacja metod objętościowych</vt:lpstr>
      <vt:lpstr>Ad. 1 </vt:lpstr>
      <vt:lpstr>Prezentacja programu PowerPoint</vt:lpstr>
      <vt:lpstr>Ad. 2 </vt:lpstr>
      <vt:lpstr>Ad. 3 </vt:lpstr>
      <vt:lpstr>Obliczanie miana roztworu</vt:lpstr>
      <vt:lpstr>Obliczanie masy substancji oznaczanej</vt:lpstr>
      <vt:lpstr>Błędy podczas miareczkowania</vt:lpstr>
      <vt:lpstr>Postępowanie analityczne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Klasyczna analiza miareczkowa - wolumetria</dc:title>
  <dc:creator>Karolina</dc:creator>
  <cp:lastModifiedBy>user</cp:lastModifiedBy>
  <cp:revision>123</cp:revision>
  <dcterms:created xsi:type="dcterms:W3CDTF">2018-09-27T08:07:11Z</dcterms:created>
  <dcterms:modified xsi:type="dcterms:W3CDTF">2018-10-17T12:41:26Z</dcterms:modified>
</cp:coreProperties>
</file>