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90" r:id="rId5"/>
    <p:sldId id="291" r:id="rId6"/>
    <p:sldId id="259" r:id="rId7"/>
    <p:sldId id="294" r:id="rId8"/>
    <p:sldId id="283" r:id="rId9"/>
    <p:sldId id="260" r:id="rId10"/>
    <p:sldId id="261" r:id="rId11"/>
    <p:sldId id="284" r:id="rId12"/>
    <p:sldId id="262" r:id="rId13"/>
    <p:sldId id="263" r:id="rId14"/>
    <p:sldId id="264" r:id="rId15"/>
    <p:sldId id="267" r:id="rId16"/>
    <p:sldId id="270" r:id="rId17"/>
    <p:sldId id="271" r:id="rId18"/>
    <p:sldId id="275" r:id="rId19"/>
    <p:sldId id="276" r:id="rId20"/>
    <p:sldId id="280" r:id="rId21"/>
    <p:sldId id="274" r:id="rId22"/>
    <p:sldId id="277" r:id="rId23"/>
    <p:sldId id="278" r:id="rId24"/>
    <p:sldId id="279" r:id="rId25"/>
    <p:sldId id="286" r:id="rId26"/>
    <p:sldId id="289" r:id="rId27"/>
    <p:sldId id="302" r:id="rId28"/>
    <p:sldId id="293" r:id="rId29"/>
    <p:sldId id="287" r:id="rId30"/>
    <p:sldId id="292" r:id="rId31"/>
    <p:sldId id="295" r:id="rId32"/>
    <p:sldId id="296" r:id="rId33"/>
    <p:sldId id="297" r:id="rId34"/>
    <p:sldId id="298" r:id="rId35"/>
    <p:sldId id="304" r:id="rId36"/>
    <p:sldId id="300" r:id="rId37"/>
    <p:sldId id="299" r:id="rId38"/>
    <p:sldId id="305" r:id="rId39"/>
    <p:sldId id="306" r:id="rId40"/>
    <p:sldId id="307" r:id="rId41"/>
    <p:sldId id="308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1588E-7828-4747-9BE7-DA67495C4676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ADCB-3C8D-4ED4-AAD6-8AFC7965B36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97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3ADCB-3C8D-4ED4-AAD6-8AFC7965B36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01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2497BC-EF81-442C-B721-47D934D3C702}" type="datetimeFigureOut">
              <a:rPr lang="pl-PL" smtClean="0"/>
              <a:t>23.03.2020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F70AFC-6010-4C93-A326-32063D9447A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mim.pl/files/Wykladyprof_MF/Wyklad%20I%20doktoranci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819400"/>
            <a:ext cx="7920880" cy="1752600"/>
          </a:xfrm>
        </p:spPr>
        <p:txBody>
          <a:bodyPr>
            <a:normAutofit/>
          </a:bodyPr>
          <a:lstStyle/>
          <a:p>
            <a:r>
              <a:rPr lang="pl-PL" sz="2400" dirty="0"/>
              <a:t>Fotometria płomieniowa </a:t>
            </a:r>
            <a:endParaRPr lang="pl-PL" sz="2400" dirty="0" smtClean="0"/>
          </a:p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Fluorymetria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232248"/>
          </a:xfrm>
        </p:spPr>
        <p:txBody>
          <a:bodyPr>
            <a:normAutofit/>
          </a:bodyPr>
          <a:lstStyle/>
          <a:p>
            <a:r>
              <a:rPr lang="pl-PL" sz="6000" dirty="0"/>
              <a:t>Techniki </a:t>
            </a:r>
            <a:r>
              <a:rPr lang="pl-PL" sz="6000" dirty="0" smtClean="0"/>
              <a:t>emisyjne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3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accent3">
                    <a:lumMod val="75000"/>
                  </a:schemeClr>
                </a:solidFill>
              </a:rPr>
              <a:t>Luminescencja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E</a:t>
            </a:r>
            <a:r>
              <a:rPr lang="pl-PL" sz="2400" dirty="0" smtClean="0"/>
              <a:t>misja</a:t>
            </a:r>
            <a:r>
              <a:rPr lang="pl-PL" sz="2400" dirty="0"/>
              <a:t> </a:t>
            </a:r>
            <a:r>
              <a:rPr lang="pl-PL" sz="2400" dirty="0" smtClean="0"/>
              <a:t>promieniowania elektromagnetycznego</a:t>
            </a:r>
            <a:r>
              <a:rPr lang="pl-PL" sz="2400" dirty="0"/>
              <a:t> przez niektóre </a:t>
            </a:r>
            <a:r>
              <a:rPr lang="pl-PL" sz="2400" dirty="0" smtClean="0"/>
              <a:t>substancje w czasie nie krótszym niż 10</a:t>
            </a:r>
            <a:r>
              <a:rPr lang="pl-PL" sz="2400" baseline="30000" dirty="0" smtClean="0"/>
              <a:t>-10</a:t>
            </a:r>
            <a:r>
              <a:rPr lang="pl-PL" sz="2400" dirty="0" smtClean="0"/>
              <a:t> s. po zaabsorbowaniu promieniowania. 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000" dirty="0" smtClean="0"/>
              <a:t>Zależnie od czynnika wzbudzającego wyróżniamy:</a:t>
            </a:r>
          </a:p>
          <a:p>
            <a:pPr marL="0" indent="0">
              <a:buNone/>
            </a:pPr>
            <a:endParaRPr lang="pl-PL" sz="2000" dirty="0" smtClean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C00000"/>
                </a:solidFill>
              </a:rPr>
              <a:t>CHEMILUMINESCENCJĘ</a:t>
            </a:r>
            <a:r>
              <a:rPr lang="pl-PL" sz="2400" dirty="0" smtClean="0"/>
              <a:t> – energia r. chemicznych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C00000"/>
                </a:solidFill>
              </a:rPr>
              <a:t>BIOLUMINESCENCJĘ</a:t>
            </a:r>
            <a:r>
              <a:rPr lang="pl-PL" sz="2400" dirty="0" smtClean="0"/>
              <a:t> – procesy biologiczne w żywych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400" dirty="0" smtClean="0"/>
              <a:t> organizmach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(bakterie, org. wodne, świetliki)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C00000"/>
                </a:solidFill>
              </a:rPr>
              <a:t>ELEKTROLUMINESCENCJĘ</a:t>
            </a:r>
            <a:r>
              <a:rPr lang="pl-PL" sz="2400" dirty="0" smtClean="0"/>
              <a:t> –prąd elektryczny (stały/zmienny)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2400" b="1" u="sng" dirty="0" smtClean="0">
                <a:solidFill>
                  <a:srgbClr val="C00000"/>
                </a:solidFill>
              </a:rPr>
              <a:t>FOTOLUMINESCENCJĘ</a:t>
            </a:r>
            <a:r>
              <a:rPr lang="pl-PL" sz="2400" b="1" u="sng" dirty="0" smtClean="0"/>
              <a:t> – promieniowanie z zakresu UV-VIS</a:t>
            </a:r>
            <a:endParaRPr lang="pl-PL" sz="2400" b="1" u="sng" dirty="0"/>
          </a:p>
        </p:txBody>
      </p:sp>
    </p:spTree>
    <p:extLst>
      <p:ext uri="{BB962C8B-B14F-4D97-AF65-F5344CB8AC3E}">
        <p14:creationId xmlns:p14="http://schemas.microsoft.com/office/powerpoint/2010/main" val="3367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(CHROMOFOR – spektroskopia UV-VIS – jon/atom/cząsteczka mająca zdolność do absorpcji promieniowania)</a:t>
            </a:r>
          </a:p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LUMINOFOR </a:t>
            </a:r>
            <a:r>
              <a:rPr lang="pl-PL" sz="2000" dirty="0" smtClean="0"/>
              <a:t>– związek chemiczny wykazujący luminescencję</a:t>
            </a:r>
          </a:p>
          <a:p>
            <a:endParaRPr lang="pl-PL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dirty="0" smtClean="0">
                <a:solidFill>
                  <a:schemeClr val="accent1"/>
                </a:solidFill>
              </a:rPr>
              <a:t>FLUOROFOR</a:t>
            </a:r>
            <a:r>
              <a:rPr lang="pl-PL" sz="2000" dirty="0" smtClean="0"/>
              <a:t> – cząsteczka mająca zdolność do fluorescencji</a:t>
            </a:r>
          </a:p>
          <a:p>
            <a:endParaRPr lang="pl-PL" sz="2000" dirty="0" smtClean="0"/>
          </a:p>
          <a:p>
            <a:r>
              <a:rPr lang="pl-PL" sz="2000" dirty="0" smtClean="0"/>
              <a:t>przykładowe luminofory:</a:t>
            </a:r>
          </a:p>
          <a:p>
            <a:r>
              <a:rPr lang="pl-PL" sz="2000" dirty="0"/>
              <a:t> </a:t>
            </a:r>
            <a:endParaRPr lang="pl-PL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siarczek kadmu </a:t>
            </a:r>
            <a:r>
              <a:rPr lang="pl-PL" sz="2000" dirty="0" err="1" smtClean="0"/>
              <a:t>CdS</a:t>
            </a:r>
            <a:r>
              <a:rPr lang="pl-PL" sz="2000" dirty="0" smtClean="0"/>
              <a:t>, siarczek cynku </a:t>
            </a:r>
            <a:r>
              <a:rPr lang="pl-PL" sz="2000" dirty="0" err="1" smtClean="0"/>
              <a:t>ZnS</a:t>
            </a:r>
            <a:r>
              <a:rPr lang="pl-PL" sz="2000" dirty="0" smtClean="0"/>
              <a:t>;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err="1" smtClean="0"/>
              <a:t>tlenosiarczek</a:t>
            </a:r>
            <a:r>
              <a:rPr lang="pl-PL" sz="2000" dirty="0" smtClean="0"/>
              <a:t> </a:t>
            </a:r>
            <a:r>
              <a:rPr lang="pl-PL" sz="2000" dirty="0" err="1" smtClean="0"/>
              <a:t>itru</a:t>
            </a:r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(TV)</a:t>
            </a:r>
            <a:r>
              <a:rPr lang="pl-PL" sz="2000" dirty="0" smtClean="0"/>
              <a:t>, </a:t>
            </a:r>
            <a:r>
              <a:rPr lang="pl-PL" sz="2000" dirty="0" err="1" smtClean="0"/>
              <a:t>halofosforany</a:t>
            </a:r>
            <a:r>
              <a:rPr lang="pl-PL" sz="2000" dirty="0" smtClean="0"/>
              <a:t> wapnia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(świetlówki)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fluoresceina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(jej pochodna wykorzystywana w kryminalistyce)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eozyna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(barwi struktury komórkowe)</a:t>
            </a:r>
            <a:endParaRPr lang="pl-PL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</a:rPr>
              <a:t>Fotoluminescencja</a:t>
            </a:r>
            <a:endParaRPr lang="pl-P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556792"/>
            <a:ext cx="8352928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Ze względu na czas trwania </a:t>
            </a:r>
            <a:r>
              <a:rPr lang="pl-PL" sz="2000" u="sng" dirty="0"/>
              <a:t>fotoluminescencję</a:t>
            </a:r>
            <a:r>
              <a:rPr lang="pl-PL" sz="2000" dirty="0"/>
              <a:t> dzieli się na</a:t>
            </a:r>
            <a:r>
              <a:rPr lang="pl-PL" sz="2000" dirty="0" smtClean="0"/>
              <a:t>:</a:t>
            </a:r>
          </a:p>
          <a:p>
            <a:endParaRPr lang="pl-PL" sz="2000" dirty="0"/>
          </a:p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fluorescencję</a:t>
            </a:r>
            <a:r>
              <a:rPr lang="pl-PL" sz="2000" dirty="0" smtClean="0"/>
              <a:t>– </a:t>
            </a:r>
            <a:r>
              <a:rPr lang="pl-PL" sz="2000" dirty="0"/>
              <a:t>zjawisko trwające wyłącznie podczas działania czynnika </a:t>
            </a:r>
            <a:r>
              <a:rPr lang="pl-PL" sz="2000" dirty="0" smtClean="0"/>
              <a:t>wzbudzającego; krótki czas zaniku trwający 10</a:t>
            </a:r>
            <a:r>
              <a:rPr lang="pl-PL" sz="2000" baseline="30000" dirty="0" smtClean="0"/>
              <a:t>-9</a:t>
            </a:r>
            <a:r>
              <a:rPr lang="pl-PL" sz="2000" dirty="0" smtClean="0"/>
              <a:t> – 10</a:t>
            </a:r>
            <a:r>
              <a:rPr lang="pl-PL" sz="2000" baseline="30000" dirty="0" smtClean="0"/>
              <a:t>-7</a:t>
            </a:r>
            <a:r>
              <a:rPr lang="pl-PL" sz="2000" dirty="0" smtClean="0"/>
              <a:t> s. </a:t>
            </a:r>
          </a:p>
          <a:p>
            <a:endParaRPr lang="pl-PL" sz="2000" dirty="0"/>
          </a:p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fosforescencję</a:t>
            </a:r>
            <a:r>
              <a:rPr lang="pl-PL" sz="2000" dirty="0" smtClean="0"/>
              <a:t>– </a:t>
            </a:r>
            <a:r>
              <a:rPr lang="pl-PL" sz="2000" dirty="0"/>
              <a:t>zjawisko trwające również przez pewien czas po ustąpieniu czynnika </a:t>
            </a:r>
            <a:r>
              <a:rPr lang="pl-PL" sz="2000" dirty="0" smtClean="0"/>
              <a:t>wzbudzającego; długi czas zaniku</a:t>
            </a:r>
          </a:p>
          <a:p>
            <a:endParaRPr lang="pl-PL" sz="2000" dirty="0"/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Fosforescencja</a:t>
            </a:r>
            <a:r>
              <a:rPr lang="pl-PL" sz="2000" dirty="0" smtClean="0"/>
              <a:t> jest procesem o długim czasie zaniku promieniowania emitowanego po wzbudzeniu (kilka minut/sekund). Spowodowane jest to magazynowaniem energii wewnątrz struktury cząsteczki.</a:t>
            </a:r>
          </a:p>
          <a:p>
            <a:endParaRPr lang="pl-PL" sz="2000" dirty="0"/>
          </a:p>
          <a:p>
            <a:r>
              <a:rPr lang="pl-PL" sz="2000" dirty="0" smtClean="0"/>
              <a:t>W przypadku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fluorescencji</a:t>
            </a:r>
            <a:r>
              <a:rPr lang="pl-PL" sz="2000" dirty="0" smtClean="0"/>
              <a:t> następuje natychmiastowa zamiana promieniowania zaabsorbowanego w emitowaną energię.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76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Ogólny schemat fotoluminescencji:</a:t>
            </a:r>
          </a:p>
          <a:p>
            <a:endParaRPr lang="pl-PL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6" y="943333"/>
            <a:ext cx="589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11560" y="1772816"/>
            <a:ext cx="6840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dirty="0">
                <a:solidFill>
                  <a:srgbClr val="D16349">
                    <a:lumMod val="75000"/>
                  </a:srgbClr>
                </a:solidFill>
                <a:latin typeface="Arial"/>
              </a:rPr>
              <a:t>Kocjan R. Chemia analityczna. Podręcznik dla studentów tom 2. PZWL Warszawa, 2002</a:t>
            </a:r>
            <a:r>
              <a:rPr lang="pl-PL" sz="1100" dirty="0">
                <a:solidFill>
                  <a:prstClr val="white">
                    <a:lumMod val="75000"/>
                  </a:prstClr>
                </a:solidFill>
                <a:latin typeface="Arial"/>
              </a:rPr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3460" y="220486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 smtClean="0"/>
              <a:t>Emisja </a:t>
            </a:r>
            <a:r>
              <a:rPr lang="pl-PL" sz="2000" dirty="0"/>
              <a:t>promieniowania elektromagnetycznego </a:t>
            </a:r>
            <a:r>
              <a:rPr lang="pl-PL" sz="2000" dirty="0" smtClean="0"/>
              <a:t>musi nastąpić w </a:t>
            </a:r>
            <a:r>
              <a:rPr lang="pl-PL" sz="2000" dirty="0"/>
              <a:t>czasie </a:t>
            </a:r>
            <a:r>
              <a:rPr lang="pl-PL" sz="2000" u="sng" dirty="0">
                <a:solidFill>
                  <a:schemeClr val="accent1"/>
                </a:solidFill>
              </a:rPr>
              <a:t>nie krótszym niż </a:t>
            </a:r>
            <a:r>
              <a:rPr lang="pl-PL" sz="2000" u="sng" dirty="0" smtClean="0">
                <a:solidFill>
                  <a:schemeClr val="accent1"/>
                </a:solidFill>
              </a:rPr>
              <a:t>10</a:t>
            </a:r>
            <a:r>
              <a:rPr lang="pl-PL" sz="2000" u="sng" baseline="30000" dirty="0" smtClean="0">
                <a:solidFill>
                  <a:schemeClr val="accent1"/>
                </a:solidFill>
              </a:rPr>
              <a:t>-10</a:t>
            </a:r>
            <a:r>
              <a:rPr lang="pl-PL" sz="2000" u="sng" dirty="0" smtClean="0">
                <a:solidFill>
                  <a:schemeClr val="accent1"/>
                </a:solidFill>
              </a:rPr>
              <a:t> sekundy</a:t>
            </a:r>
            <a:r>
              <a:rPr lang="pl-PL" sz="2000" dirty="0" smtClean="0">
                <a:solidFill>
                  <a:schemeClr val="accent1"/>
                </a:solidFill>
              </a:rPr>
              <a:t> </a:t>
            </a:r>
            <a:r>
              <a:rPr lang="pl-PL" sz="2000" dirty="0"/>
              <a:t>od momentu zaabsorbowania energii przez </a:t>
            </a:r>
            <a:r>
              <a:rPr lang="pl-PL" sz="2000" dirty="0" smtClean="0"/>
              <a:t>atomy/cząsteczki.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000" dirty="0" smtClean="0"/>
              <a:t>Czas </a:t>
            </a:r>
            <a:r>
              <a:rPr lang="pl-PL" sz="2000" dirty="0"/>
              <a:t>oddawania </a:t>
            </a:r>
            <a:r>
              <a:rPr lang="pl-PL" sz="2000" dirty="0" smtClean="0"/>
              <a:t>energii </a:t>
            </a:r>
            <a:r>
              <a:rPr lang="pl-PL" sz="2000" dirty="0"/>
              <a:t>przez wzbudzoną cząsteczkę X* jest rzędu 10</a:t>
            </a:r>
            <a:r>
              <a:rPr lang="pl-PL" sz="2000" baseline="30000" dirty="0"/>
              <a:t>-9</a:t>
            </a:r>
            <a:r>
              <a:rPr lang="pl-PL" sz="2000" dirty="0"/>
              <a:t> – </a:t>
            </a:r>
            <a:r>
              <a:rPr lang="pl-PL" sz="2000" dirty="0" smtClean="0"/>
              <a:t>10</a:t>
            </a:r>
            <a:r>
              <a:rPr lang="pl-PL" sz="2000" baseline="30000" dirty="0" smtClean="0"/>
              <a:t>-7 </a:t>
            </a:r>
            <a:r>
              <a:rPr lang="pl-PL" sz="2000" dirty="0" smtClean="0"/>
              <a:t>s.</a:t>
            </a:r>
            <a:endParaRPr lang="pl-PL" sz="2000" baseline="30000" dirty="0"/>
          </a:p>
          <a:p>
            <a:pPr algn="just">
              <a:lnSpc>
                <a:spcPct val="150000"/>
              </a:lnSpc>
              <a:defRPr/>
            </a:pPr>
            <a:r>
              <a:rPr lang="pl-PL" sz="2000" dirty="0"/>
              <a:t>Ponieważ emisji promieniowania towarzyszy wydzielenie ciepła </a:t>
            </a:r>
            <a:r>
              <a:rPr lang="pl-PL" sz="2000" dirty="0" smtClean="0"/>
              <a:t>dlatego  energia emitowanego promieniowania jest mniejsza </a:t>
            </a:r>
            <a:r>
              <a:rPr lang="pl-PL" sz="2000" dirty="0"/>
              <a:t>niż </a:t>
            </a:r>
            <a:r>
              <a:rPr lang="pl-PL" sz="2000" dirty="0" smtClean="0"/>
              <a:t>wzbudzanego</a:t>
            </a:r>
            <a:r>
              <a:rPr lang="pl-PL" sz="2000" dirty="0"/>
              <a:t> </a:t>
            </a:r>
            <a:r>
              <a:rPr lang="pl-PL" sz="2000" dirty="0" smtClean="0"/>
              <a:t>widmo jest przesunięte w stronę fal dłuższych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90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74" y="2636912"/>
            <a:ext cx="4450503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5589240"/>
            <a:ext cx="58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rgbClr val="D16349">
                    <a:lumMod val="75000"/>
                  </a:srgbClr>
                </a:solidFill>
                <a:latin typeface="Arial"/>
              </a:rPr>
              <a:t>Kocjan R. Chemia analityczna. Podręcznik dla studentów tom 2. PZWL Warszawa, 2002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71600" y="62068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2000" dirty="0" smtClean="0"/>
              <a:t>Fotoluminescencja charakteryzuje się zarówno widmem promieniowania absorbowanego przez cząsteczki jak i widmem promieniowania emitowanego (widmo fluorescencji). Obydwa widma są swoimi odbiciami zwierciadlanymi:</a:t>
            </a:r>
          </a:p>
        </p:txBody>
      </p:sp>
    </p:spTree>
    <p:extLst>
      <p:ext uri="{BB962C8B-B14F-4D97-AF65-F5344CB8AC3E}">
        <p14:creationId xmlns:p14="http://schemas.microsoft.com/office/powerpoint/2010/main" val="3960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Diagram Jabłońskiego</a:t>
            </a:r>
            <a:endParaRPr lang="pl-PL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9" y="1412776"/>
            <a:ext cx="3384376" cy="48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83968" y="1556790"/>
            <a:ext cx="46085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Pokazuje kolejne etapy prowadzące do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</a:rPr>
              <a:t>fluo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- i fosforescencji; różnice pomiędzy nimi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pl-PL" sz="1600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 – podstawowy stan elektronowy, S</a:t>
            </a:r>
            <a:r>
              <a:rPr lang="pl-PL" sz="16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 – górny stan elektronowy (po wzbudzeniu)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</a:rPr>
              <a:t>Bezpromieniste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 oddawanie energii do poziomu S</a:t>
            </a:r>
            <a:r>
              <a:rPr lang="pl-PL" sz="16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pl-PL" sz="1600" baseline="-25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– metastabilny stan elektronowy, cząsteczki posiadające go wykazują zjawisko </a:t>
            </a:r>
            <a:r>
              <a:rPr lang="pl-PL" sz="1600" u="sng" dirty="0" smtClean="0">
                <a:solidFill>
                  <a:schemeClr val="accent1"/>
                </a:solidFill>
              </a:rPr>
              <a:t>fosforescencji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u="sng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T</a:t>
            </a:r>
            <a:r>
              <a:rPr lang="pl-PL" sz="1600" baseline="-25000" dirty="0" smtClean="0">
                <a:solidFill>
                  <a:schemeClr val="accent1"/>
                </a:solidFill>
              </a:rPr>
              <a:t>1</a:t>
            </a:r>
            <a:r>
              <a:rPr lang="pl-PL" sz="1600" dirty="0" smtClean="0">
                <a:solidFill>
                  <a:schemeClr val="accent1"/>
                </a:solidFill>
              </a:rPr>
              <a:t>                    S</a:t>
            </a:r>
            <a:r>
              <a:rPr lang="pl-PL" sz="1600" baseline="-25000" dirty="0" smtClean="0">
                <a:solidFill>
                  <a:schemeClr val="accent1"/>
                </a:solidFill>
              </a:rPr>
              <a:t>0</a:t>
            </a:r>
            <a:r>
              <a:rPr lang="pl-PL" sz="1600" dirty="0" smtClean="0">
                <a:solidFill>
                  <a:schemeClr val="accent1"/>
                </a:solidFill>
              </a:rPr>
              <a:t>  emisja promieniowania trwa długo ale jego energia jest mniejsza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sz="1600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sz="1600" u="sng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sz="1600" u="sng" dirty="0">
              <a:solidFill>
                <a:schemeClr val="accent1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967853" y="48691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139952" y="551723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7030A0"/>
                </a:solidFill>
              </a:rPr>
              <a:t>Diagram ten został opracowany przez polskiego fizyka Aleksandra Jabłońskiego i opublikowany w 1933 roku w czasopiśmie </a:t>
            </a:r>
            <a:r>
              <a:rPr lang="pl-PL" sz="1400" i="1" dirty="0">
                <a:solidFill>
                  <a:srgbClr val="7030A0"/>
                </a:solidFill>
              </a:rPr>
              <a:t>Nature</a:t>
            </a:r>
            <a:endParaRPr lang="pl-PL" sz="1400" dirty="0">
              <a:solidFill>
                <a:srgbClr val="7030A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91747" y="6327327"/>
            <a:ext cx="350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D16349">
                    <a:lumMod val="75000"/>
                  </a:srgbClr>
                </a:solidFill>
                <a:latin typeface="Arial"/>
              </a:rPr>
              <a:t>Kocjan R. Chemia analityczna. Podręcznik dla studentów tom 2. PZWL Warszawa, 2002</a:t>
            </a:r>
            <a:endParaRPr lang="pl-PL" sz="1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17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Spektroskopia fluorescencyjna cząsteczkowa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dirty="0" smtClean="0"/>
              <a:t>Dla </a:t>
            </a:r>
            <a:r>
              <a:rPr lang="pl-PL" dirty="0"/>
              <a:t>roztworów rozcieńczonych (stężenia na poziomie       1-100 </a:t>
            </a:r>
            <a:r>
              <a:rPr lang="pl-PL" dirty="0" err="1"/>
              <a:t>ng</a:t>
            </a:r>
            <a:r>
              <a:rPr lang="pl-PL" dirty="0"/>
              <a:t> substancji rozpuszczonej w 1 ml roztworu) </a:t>
            </a:r>
            <a:r>
              <a:rPr lang="pl-PL" dirty="0" smtClean="0"/>
              <a:t>istnieje zależność</a:t>
            </a:r>
            <a:r>
              <a:rPr lang="pl-PL" dirty="0"/>
              <a:t>:</a:t>
            </a:r>
          </a:p>
          <a:p>
            <a:pPr marL="0" indent="0" algn="ctr">
              <a:buNone/>
              <a:defRPr/>
            </a:pPr>
            <a:r>
              <a:rPr lang="pl-PL" sz="3200" b="1" dirty="0" smtClean="0"/>
              <a:t>I</a:t>
            </a:r>
            <a:r>
              <a:rPr lang="pl-PL" sz="3200" b="1" baseline="-25000" dirty="0" smtClean="0"/>
              <a:t>F</a:t>
            </a:r>
            <a:r>
              <a:rPr lang="pl-PL" sz="3200" b="1" dirty="0" smtClean="0"/>
              <a:t>=K I</a:t>
            </a:r>
            <a:r>
              <a:rPr lang="pl-PL" sz="3200" b="1" baseline="-25000" dirty="0" smtClean="0"/>
              <a:t>0 </a:t>
            </a:r>
            <a:r>
              <a:rPr lang="pl-PL" sz="3200" b="1" dirty="0" smtClean="0"/>
              <a:t>k c l</a:t>
            </a:r>
            <a:endParaRPr lang="pl-PL" sz="3200" b="1" dirty="0"/>
          </a:p>
          <a:p>
            <a:pPr marL="0" indent="0">
              <a:buNone/>
              <a:defRPr/>
            </a:pPr>
            <a:r>
              <a:rPr lang="pl-PL" sz="2000" dirty="0"/>
              <a:t>gdzie:</a:t>
            </a:r>
          </a:p>
          <a:p>
            <a:pPr marL="0" indent="0">
              <a:buNone/>
              <a:defRPr/>
            </a:pPr>
            <a:r>
              <a:rPr lang="pl-PL" sz="2000" dirty="0"/>
              <a:t>I</a:t>
            </a:r>
            <a:r>
              <a:rPr lang="pl-PL" sz="2000" baseline="-25000" dirty="0"/>
              <a:t>F</a:t>
            </a:r>
            <a:r>
              <a:rPr lang="pl-PL" sz="2000" dirty="0"/>
              <a:t> – natężenie pr. </a:t>
            </a:r>
            <a:r>
              <a:rPr lang="pl-PL" sz="2000" dirty="0" smtClean="0"/>
              <a:t>fluorescencyjnego</a:t>
            </a:r>
            <a:endParaRPr lang="pl-PL" sz="2000" dirty="0"/>
          </a:p>
          <a:p>
            <a:pPr marL="0" indent="0">
              <a:buNone/>
              <a:defRPr/>
            </a:pPr>
            <a:r>
              <a:rPr lang="pl-PL" sz="2000" dirty="0"/>
              <a:t>K - stała proporcjonalności</a:t>
            </a:r>
          </a:p>
          <a:p>
            <a:pPr marL="0" indent="0">
              <a:buNone/>
              <a:defRPr/>
            </a:pPr>
            <a:r>
              <a:rPr lang="pl-PL" sz="2000" dirty="0"/>
              <a:t>I</a:t>
            </a:r>
            <a:r>
              <a:rPr lang="pl-PL" sz="2000" baseline="-25000" dirty="0"/>
              <a:t>0 </a:t>
            </a:r>
            <a:r>
              <a:rPr lang="pl-PL" sz="2000" dirty="0"/>
              <a:t>– natężenie pr. wzbudzającego</a:t>
            </a:r>
          </a:p>
          <a:p>
            <a:pPr marL="0" indent="0">
              <a:buNone/>
              <a:defRPr/>
            </a:pPr>
            <a:r>
              <a:rPr lang="pl-PL" sz="2000" dirty="0"/>
              <a:t>k – współczynnik absorpcji promieniowania</a:t>
            </a:r>
          </a:p>
          <a:p>
            <a:pPr marL="0" indent="0">
              <a:buNone/>
              <a:defRPr/>
            </a:pPr>
            <a:r>
              <a:rPr lang="pl-PL" sz="2000" dirty="0"/>
              <a:t>c – stężenie substancji oznaczanej</a:t>
            </a:r>
          </a:p>
          <a:p>
            <a:pPr marL="0" indent="0">
              <a:buNone/>
              <a:defRPr/>
            </a:pPr>
            <a:r>
              <a:rPr lang="pl-PL" sz="2000" dirty="0"/>
              <a:t>l -  grubość warstwy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7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Spektroskopia fluorescencyjna cząsteczkowa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5070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800" dirty="0" smtClean="0"/>
              <a:t>Oznaczenia </a:t>
            </a:r>
            <a:r>
              <a:rPr lang="pl-PL" altLang="pl-PL" sz="2800" dirty="0"/>
              <a:t>ilościowe przeprowadza się metodą </a:t>
            </a:r>
            <a:r>
              <a:rPr lang="pl-PL" altLang="pl-PL" sz="2800" dirty="0" smtClean="0"/>
              <a:t>porównawczą, stosując </a:t>
            </a:r>
            <a:r>
              <a:rPr lang="pl-PL" altLang="pl-PL" sz="2800" dirty="0"/>
              <a:t>krzywą wzorcową</a:t>
            </a:r>
            <a:r>
              <a:rPr lang="pl-PL" altLang="pl-PL" sz="2800" dirty="0" smtClean="0"/>
              <a:t>.</a:t>
            </a:r>
          </a:p>
          <a:p>
            <a:pPr marL="0" indent="0">
              <a:buNone/>
            </a:pPr>
            <a:endParaRPr lang="pl-PL" altLang="pl-PL" sz="2800" dirty="0"/>
          </a:p>
          <a:p>
            <a:pPr marL="0" indent="0">
              <a:buNone/>
            </a:pPr>
            <a:r>
              <a:rPr lang="pl-PL" altLang="pl-PL" sz="2800" dirty="0" smtClean="0"/>
              <a:t>Należy pamiętać </a:t>
            </a:r>
            <a:r>
              <a:rPr lang="pl-PL" altLang="pl-PL" sz="2800" dirty="0"/>
              <a:t>że </a:t>
            </a:r>
            <a:r>
              <a:rPr lang="pl-PL" altLang="pl-PL" sz="2800" b="1" u="sng" dirty="0">
                <a:solidFill>
                  <a:schemeClr val="accent1">
                    <a:lumMod val="50000"/>
                  </a:schemeClr>
                </a:solidFill>
              </a:rPr>
              <a:t>liniowa zależność</a:t>
            </a:r>
            <a:r>
              <a:rPr lang="pl-PL" altLang="pl-PL" sz="2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800" dirty="0"/>
              <a:t>pomiędzy natężeniem promieniowania fluorescencyjnego a stężeniem  można otrzymać tylko dla małych </a:t>
            </a:r>
            <a:r>
              <a:rPr lang="pl-PL" altLang="pl-PL" sz="2800" dirty="0" smtClean="0"/>
              <a:t>stężeń.</a:t>
            </a:r>
          </a:p>
          <a:p>
            <a:pPr marL="0" indent="0">
              <a:buNone/>
            </a:pPr>
            <a:endParaRPr lang="pl-PL" altLang="pl-PL" sz="2800" dirty="0" smtClean="0"/>
          </a:p>
          <a:p>
            <a:r>
              <a:rPr lang="pl-PL" sz="2400" dirty="0" smtClean="0"/>
              <a:t>można oznaczać stężenia rzędu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g - 100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g/l </a:t>
            </a: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c &gt; 1 mg/l 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– spadek natężenia prom. fluorescencyjnego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Wygaszanie stężeniowe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5070304"/>
          </a:xfrm>
        </p:spPr>
        <p:txBody>
          <a:bodyPr>
            <a:normAutofit/>
          </a:bodyPr>
          <a:lstStyle/>
          <a:p>
            <a:r>
              <a:rPr lang="pl-PL" dirty="0"/>
              <a:t>Często towarzyszącym zjawiskiem jest wygaszanie luminescencji,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szczególnie: wygaszanie stężeniowe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r>
              <a:rPr lang="pl-PL" dirty="0" smtClean="0"/>
              <a:t>W </a:t>
            </a:r>
            <a:r>
              <a:rPr lang="pl-PL" dirty="0"/>
              <a:t>rozcieńczonych roztworach intensywność fluorescencji jest proporcjonalna do stężenia luminoforu. G</a:t>
            </a:r>
            <a:r>
              <a:rPr lang="pl-PL" dirty="0" smtClean="0"/>
              <a:t>dy </a:t>
            </a:r>
            <a:r>
              <a:rPr lang="pl-PL" dirty="0"/>
              <a:t>stężenie substancji fluoryzującej przekroczy pewną granicę, intensywność fluorescencji zaczyna </a:t>
            </a:r>
            <a:r>
              <a:rPr lang="pl-PL" dirty="0" smtClean="0"/>
              <a:t>maleć </a:t>
            </a:r>
          </a:p>
          <a:p>
            <a:endParaRPr lang="pl-PL" dirty="0" smtClean="0"/>
          </a:p>
          <a:p>
            <a:r>
              <a:rPr lang="pl-PL" dirty="0" smtClean="0"/>
              <a:t>Prawdopodobnie zachodzi </a:t>
            </a: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</a:rPr>
              <a:t>asocjacja cząsteczkowa</a:t>
            </a:r>
            <a:r>
              <a:rPr lang="pl-PL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dirty="0" smtClean="0">
                <a:solidFill>
                  <a:schemeClr val="bg2">
                    <a:lumMod val="50000"/>
                  </a:schemeClr>
                </a:solidFill>
              </a:rPr>
              <a:t>(cząsteczki zasocjowane pochłaniają energię ale nie mogą jej emitować)</a:t>
            </a:r>
            <a:endParaRPr lang="pl-PL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36704" cy="36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19672" y="486916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D16349">
                    <a:lumMod val="75000"/>
                  </a:srgbClr>
                </a:solidFill>
                <a:latin typeface="Arial"/>
              </a:rPr>
              <a:t>Kocjan R. Chemia analityczna. Podręcznik dla studentów tom 2. PZWL Warszawa, 2002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003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ODDZIAŁYWANIE PROMIENIOWANIA  ELEKTROMAGNETYCZNEGO Z MATERIĄ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u="sng" dirty="0" smtClean="0"/>
              <a:t>Sprężyste</a:t>
            </a:r>
            <a:r>
              <a:rPr lang="pl-PL" dirty="0" smtClean="0"/>
              <a:t> (zmiana kierunku, brak zmiany energii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 patrz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METODY OPTYCZNE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u="sng" dirty="0" smtClean="0"/>
              <a:t>Niesprężyste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Zachodzi wymiana energii zgodnie z regułami kwantowo-optycznymi</a:t>
            </a: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Kierunek promieniowania nie zmienia się lub w bardzo małym stopniu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611560" y="2276872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Zalety metody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duża czułość </a:t>
            </a:r>
          </a:p>
          <a:p>
            <a:pPr marL="0" indent="0">
              <a:buNone/>
            </a:pPr>
            <a:r>
              <a:rPr lang="pl-PL" dirty="0" smtClean="0"/>
              <a:t>100-1000 x bardziej czułe niż inne metody spektrofotometryczne</a:t>
            </a:r>
          </a:p>
          <a:p>
            <a:endParaRPr lang="pl-PL" dirty="0"/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1-100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g/l)</a:t>
            </a:r>
          </a:p>
          <a:p>
            <a:endParaRPr lang="pl-PL" dirty="0"/>
          </a:p>
          <a:p>
            <a:r>
              <a:rPr lang="pl-PL" b="1" dirty="0" smtClean="0"/>
              <a:t>duża selektywność</a:t>
            </a:r>
            <a:r>
              <a:rPr lang="pl-PL" dirty="0" smtClean="0"/>
              <a:t> – nie wszystkie związki mają zdolność do emisji promieniowania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09600" y="333375"/>
            <a:ext cx="8534400" cy="758825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pl-PL" sz="2800" u="sng" dirty="0">
                <a:solidFill>
                  <a:schemeClr val="tx1"/>
                </a:solidFill>
              </a:rPr>
              <a:t>Fluorymetria i </a:t>
            </a:r>
            <a:r>
              <a:rPr lang="pl-PL" sz="2800" u="sng" dirty="0" err="1">
                <a:solidFill>
                  <a:schemeClr val="tx1"/>
                </a:solidFill>
              </a:rPr>
              <a:t>spektrofluorymetria</a:t>
            </a:r>
            <a:r>
              <a:rPr lang="pl-PL" sz="2800" u="sng" dirty="0">
                <a:solidFill>
                  <a:schemeClr val="tx1"/>
                </a:solidFill>
              </a:rPr>
              <a:t> </a:t>
            </a:r>
            <a:r>
              <a:rPr lang="pl-PL" sz="2800" dirty="0">
                <a:solidFill>
                  <a:schemeClr val="tx1"/>
                </a:solidFill>
              </a:rPr>
              <a:t>znajduje zastosowanie w analizie: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323528" y="1556792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środków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biologicznie czynnych (np.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witaminy – ryboflawina, aminokwasy –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</a:rPr>
              <a:t>Trp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, Tyr,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</a:rPr>
              <a:t>Phe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60000"/>
              </a:lnSpc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środków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farmaceutycznych (antybiotyki, barbiturany)</a:t>
            </a:r>
          </a:p>
          <a:p>
            <a:pPr>
              <a:lnSpc>
                <a:spcPct val="160000"/>
              </a:lnSpc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substancji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zagrażających środowisku (np. wielkopierścieniowe węglowodory aromatyczne)</a:t>
            </a:r>
          </a:p>
          <a:p>
            <a:pPr>
              <a:lnSpc>
                <a:spcPct val="160000"/>
              </a:lnSpc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jonów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metali (np. Al, Be, Ge) które z odczynnikami organicznymi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tworzą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kompleksy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chelatowe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5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Aparatura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err="1" smtClean="0"/>
              <a:t>Fluorymetry</a:t>
            </a:r>
            <a:r>
              <a:rPr lang="pl-PL" dirty="0" smtClean="0"/>
              <a:t> – proste aparaty wykorzystujące filtry do monochromatyzacji promieniowania</a:t>
            </a:r>
          </a:p>
          <a:p>
            <a:endParaRPr lang="pl-PL" dirty="0" smtClean="0"/>
          </a:p>
          <a:p>
            <a:r>
              <a:rPr lang="pl-PL" b="1" dirty="0" err="1" smtClean="0"/>
              <a:t>Spektrofluorymetry</a:t>
            </a:r>
            <a:r>
              <a:rPr lang="pl-PL" dirty="0" smtClean="0"/>
              <a:t> – urządzenia wyższej klasy wykorzystujące monochromatory; jeden służy do monochromatyzacji prom. wysyłanego przez źródło, drugi – prom. emitowanego przez próbkę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6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Schemat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spektrofluorymetru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83568" y="2956302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Monochromator #2 i detektor muszą być ustawione pod kątem 90</a:t>
            </a:r>
            <a:r>
              <a:rPr lang="pl-PL" baseline="30000" dirty="0" smtClean="0"/>
              <a:t>o</a:t>
            </a:r>
            <a:r>
              <a:rPr lang="pl-PL" dirty="0" smtClean="0"/>
              <a:t> w stosunku do </a:t>
            </a:r>
            <a:r>
              <a:rPr lang="pl-PL" dirty="0"/>
              <a:t>ź</a:t>
            </a:r>
            <a:r>
              <a:rPr lang="pl-PL" dirty="0" smtClean="0"/>
              <a:t>ródła promieniowania; </a:t>
            </a:r>
            <a:r>
              <a:rPr lang="pl-PL" dirty="0" smtClean="0">
                <a:solidFill>
                  <a:schemeClr val="accent1"/>
                </a:solidFill>
              </a:rPr>
              <a:t>promieniowanie emitowane rozchodzi się we wszystkich kierunkach</a:t>
            </a:r>
          </a:p>
          <a:p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W spektrofotometrach (spektroskopia absorpcyjna) detektor ustawiony jest w linii prostej ze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ź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ródłem prom., jest tylko jeden monochromator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dirty="0"/>
          </a:p>
        </p:txBody>
      </p:sp>
      <p:grpSp>
        <p:nvGrpSpPr>
          <p:cNvPr id="27" name="Grupa 26"/>
          <p:cNvGrpSpPr/>
          <p:nvPr/>
        </p:nvGrpSpPr>
        <p:grpSpPr>
          <a:xfrm>
            <a:off x="601949" y="1549892"/>
            <a:ext cx="8002499" cy="4911557"/>
            <a:chOff x="604931" y="1613787"/>
            <a:chExt cx="8002499" cy="4911557"/>
          </a:xfrm>
        </p:grpSpPr>
        <p:sp>
          <p:nvSpPr>
            <p:cNvPr id="4" name="Prostokąt 3"/>
            <p:cNvSpPr/>
            <p:nvPr/>
          </p:nvSpPr>
          <p:spPr>
            <a:xfrm>
              <a:off x="604931" y="1613787"/>
              <a:ext cx="1944216" cy="864096"/>
            </a:xfrm>
            <a:prstGeom prst="rect">
              <a:avLst/>
            </a:prstGeom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6663214" y="5661248"/>
              <a:ext cx="1944216" cy="864096"/>
            </a:xfrm>
            <a:prstGeom prst="rect">
              <a:avLst/>
            </a:prstGeom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6660232" y="4293096"/>
              <a:ext cx="1944216" cy="864096"/>
            </a:xfrm>
            <a:prstGeom prst="rect">
              <a:avLst/>
            </a:prstGeom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6660232" y="2890154"/>
              <a:ext cx="1944216" cy="864096"/>
            </a:xfrm>
            <a:prstGeom prst="rect">
              <a:avLst/>
            </a:prstGeom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81056" y="1613787"/>
              <a:ext cx="936104" cy="8640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3635896" y="1617657"/>
              <a:ext cx="1944216" cy="864096"/>
            </a:xfrm>
            <a:prstGeom prst="rect">
              <a:avLst/>
            </a:prstGeom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trzałka w prawo 9"/>
            <p:cNvSpPr/>
            <p:nvPr/>
          </p:nvSpPr>
          <p:spPr>
            <a:xfrm>
              <a:off x="5998360" y="1922662"/>
              <a:ext cx="648072" cy="288032"/>
            </a:xfrm>
            <a:prstGeom prst="rightArrow">
              <a:avLst/>
            </a:prstGeom>
            <a:solidFill>
              <a:srgbClr val="FFC000"/>
            </a:solidFill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Strzałka w prawo 10"/>
            <p:cNvSpPr/>
            <p:nvPr/>
          </p:nvSpPr>
          <p:spPr>
            <a:xfrm>
              <a:off x="2771800" y="1941168"/>
              <a:ext cx="648072" cy="288032"/>
            </a:xfrm>
            <a:prstGeom prst="rightArrow">
              <a:avLst/>
            </a:prstGeom>
            <a:solidFill>
              <a:srgbClr val="FFC000"/>
            </a:solidFill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Strzałka w prawo 12"/>
            <p:cNvSpPr/>
            <p:nvPr/>
          </p:nvSpPr>
          <p:spPr>
            <a:xfrm rot="5400000">
              <a:off x="7476490" y="2520722"/>
              <a:ext cx="376403" cy="288032"/>
            </a:xfrm>
            <a:prstGeom prst="rightArrow">
              <a:avLst/>
            </a:prstGeom>
            <a:solidFill>
              <a:srgbClr val="FFC000"/>
            </a:solidFill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trzałka w prawo 13"/>
            <p:cNvSpPr/>
            <p:nvPr/>
          </p:nvSpPr>
          <p:spPr>
            <a:xfrm rot="5400000">
              <a:off x="7397687" y="5265811"/>
              <a:ext cx="502842" cy="288032"/>
            </a:xfrm>
            <a:prstGeom prst="rightArrow">
              <a:avLst/>
            </a:prstGeom>
            <a:solidFill>
              <a:srgbClr val="FFC000"/>
            </a:solidFill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trzałka w prawo 14"/>
            <p:cNvSpPr/>
            <p:nvPr/>
          </p:nvSpPr>
          <p:spPr>
            <a:xfrm rot="5400000">
              <a:off x="7397687" y="3861655"/>
              <a:ext cx="502842" cy="288032"/>
            </a:xfrm>
            <a:prstGeom prst="rightArrow">
              <a:avLst/>
            </a:prstGeom>
            <a:solidFill>
              <a:srgbClr val="FFC000"/>
            </a:solidFill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683568" y="1707957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źródło promieniowania</a:t>
              </a:r>
              <a:endParaRPr lang="pl-PL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671900" y="1722669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monochromator #1</a:t>
              </a:r>
              <a:endParaRPr lang="pl-PL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181056" y="172653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próbka</a:t>
              </a:r>
              <a:endParaRPr lang="pl-PL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6663214" y="2956302"/>
              <a:ext cx="1941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monochromator #2</a:t>
              </a:r>
              <a:endParaRPr lang="pl-PL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6696236" y="443711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detektor</a:t>
              </a:r>
              <a:endParaRPr lang="pl-PL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6732240" y="580526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rejestrator</a:t>
              </a:r>
              <a:endParaRPr lang="pl-PL" dirty="0"/>
            </a:p>
          </p:txBody>
        </p:sp>
        <p:sp>
          <p:nvSpPr>
            <p:cNvPr id="25" name="Połowa ramki 24"/>
            <p:cNvSpPr/>
            <p:nvPr/>
          </p:nvSpPr>
          <p:spPr>
            <a:xfrm rot="5400000">
              <a:off x="5673635" y="2617297"/>
              <a:ext cx="749791" cy="757298"/>
            </a:xfrm>
            <a:prstGeom prst="halfFrame">
              <a:avLst>
                <a:gd name="adj1" fmla="val 16467"/>
                <a:gd name="adj2" fmla="val 15169"/>
              </a:avLst>
            </a:prstGeom>
            <a:solidFill>
              <a:schemeClr val="bg2">
                <a:lumMod val="25000"/>
              </a:schemeClr>
            </a:solidFill>
            <a:ln w="635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5722120" y="2811280"/>
              <a:ext cx="652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/>
                <a:t>90</a:t>
              </a:r>
              <a:r>
                <a:rPr lang="pl-PL" b="1" baseline="30000" dirty="0" smtClean="0"/>
                <a:t>o</a:t>
              </a:r>
              <a:endParaRPr lang="pl-PL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93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4664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Źródło promieniowania </a:t>
            </a:r>
            <a:r>
              <a:rPr lang="pl-PL" dirty="0" smtClean="0"/>
              <a:t>– najczęściej lampa ksenonowa emitująca prom. z zakresu UV-VIS (270-700 </a:t>
            </a:r>
            <a:r>
              <a:rPr lang="pl-PL" dirty="0" err="1" smtClean="0"/>
              <a:t>nm</a:t>
            </a:r>
            <a:r>
              <a:rPr lang="pl-PL" dirty="0" smtClean="0"/>
              <a:t>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Monochromator #1 </a:t>
            </a:r>
            <a:r>
              <a:rPr lang="pl-PL" dirty="0" smtClean="0"/>
              <a:t>– monochromator wzbudzenia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Komora próbki</a:t>
            </a:r>
            <a:r>
              <a:rPr lang="pl-PL" dirty="0" smtClean="0"/>
              <a:t>, w której umieszczamy kuwetę kwarcową z analizowanym roztworem. Wszystkie ścianki kuwety powinny być przezroczyste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Monochromator  #2</a:t>
            </a:r>
            <a:r>
              <a:rPr lang="pl-PL" dirty="0" smtClean="0"/>
              <a:t> – monochromator emisji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Detektor</a:t>
            </a:r>
            <a:r>
              <a:rPr lang="pl-PL" dirty="0" smtClean="0"/>
              <a:t> – fotopowielacz  o wysokiej czułości, zamienia natężenie promieniowania emitowanego przez próbkę na natężenie prądu elektrycznego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Rejestrator</a:t>
            </a:r>
            <a:r>
              <a:rPr lang="pl-PL" dirty="0" smtClean="0"/>
              <a:t> – układ elektryczny mierzący wygenerowany w fotopowielaczu prąd</a:t>
            </a:r>
            <a:endParaRPr lang="pl-PL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76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34400" cy="75895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C00000"/>
                </a:solidFill>
              </a:rPr>
              <a:t>Fotometria płomieniowa</a:t>
            </a:r>
            <a:endParaRPr lang="pl-P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0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04664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Podział wg rodzaju układu materialnego: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spektroskopia jądrowa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u="sng" dirty="0" smtClean="0"/>
              <a:t>spektroskopia atomowa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spektroskopia molekularna</a:t>
            </a:r>
          </a:p>
          <a:p>
            <a:pPr marL="285750" indent="-285750">
              <a:buFont typeface="Courier New" pitchFamily="49" charset="0"/>
              <a:buChar char="o"/>
            </a:pP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Podział wg metody otrzymywania widma: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bsorpcyjna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u="sng" dirty="0" smtClean="0"/>
              <a:t>emisyjna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l-PL" sz="2000" dirty="0" err="1" smtClean="0">
                <a:solidFill>
                  <a:schemeClr val="bg2">
                    <a:lumMod val="50000"/>
                  </a:schemeClr>
                </a:solidFill>
              </a:rPr>
              <a:t>amanowska</a:t>
            </a:r>
            <a:endParaRPr lang="pl-PL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pl-PL" sz="2000" dirty="0"/>
          </a:p>
          <a:p>
            <a:pPr marL="285750" indent="-285750">
              <a:buFont typeface="Courier New" pitchFamily="49" charset="0"/>
              <a:buChar char="o"/>
            </a:pPr>
            <a:endParaRPr lang="pl-PL" dirty="0" smtClean="0"/>
          </a:p>
          <a:p>
            <a:pPr marL="285750" indent="-285750">
              <a:buFont typeface="Courier New" pitchFamily="49" charset="0"/>
              <a:buChar char="o"/>
            </a:pPr>
            <a:endParaRPr lang="pl-PL" dirty="0" smtClean="0"/>
          </a:p>
          <a:p>
            <a:pPr marL="285750" indent="-285750">
              <a:buFont typeface="Courier New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28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Fotometria płomieniowa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Metoda polegająca na pomiarze natężenia promieniowania elektromagnetycznego emitowanego przez atomy wzbudzone w płomieniu palnika</a:t>
            </a:r>
          </a:p>
          <a:p>
            <a:endParaRPr lang="pl-PL" dirty="0"/>
          </a:p>
          <a:p>
            <a:r>
              <a:rPr lang="pl-PL" dirty="0" smtClean="0"/>
              <a:t>zakres emitowanego promieniowania jest charakterystyczny dla każdego pierwiastka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72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395536" y="332656"/>
            <a:ext cx="8352928" cy="3354765"/>
            <a:chOff x="395536" y="332656"/>
            <a:chExt cx="8352928" cy="3354765"/>
          </a:xfrm>
        </p:grpSpPr>
        <p:sp>
          <p:nvSpPr>
            <p:cNvPr id="2" name="Prostokąt 1"/>
            <p:cNvSpPr/>
            <p:nvPr/>
          </p:nvSpPr>
          <p:spPr>
            <a:xfrm>
              <a:off x="395536" y="332656"/>
              <a:ext cx="8352928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altLang="pl-PL" sz="3200" dirty="0" smtClean="0">
                  <a:solidFill>
                    <a:schemeClr val="accent1">
                      <a:lumMod val="50000"/>
                    </a:schemeClr>
                  </a:solidFill>
                </a:rPr>
                <a:t>Metody </a:t>
              </a:r>
              <a:r>
                <a:rPr lang="pl-PL" altLang="pl-PL" sz="3200" dirty="0" smtClean="0">
                  <a:solidFill>
                    <a:schemeClr val="accent1">
                      <a:lumMod val="50000"/>
                    </a:schemeClr>
                  </a:solidFill>
                </a:rPr>
                <a:t>emisyjne</a:t>
              </a:r>
            </a:p>
            <a:p>
              <a:endParaRPr lang="pl-PL" altLang="pl-PL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pl-PL" altLang="pl-PL" dirty="0">
                  <a:solidFill>
                    <a:schemeClr val="tx2"/>
                  </a:solidFill>
                </a:rPr>
                <a:t>Wzbudzenie </a:t>
              </a:r>
              <a:r>
                <a:rPr lang="pl-PL" altLang="pl-PL" dirty="0" smtClean="0">
                  <a:solidFill>
                    <a:schemeClr val="tx2"/>
                  </a:solidFill>
                </a:rPr>
                <a:t>optyczne</a:t>
              </a:r>
            </a:p>
            <a:p>
              <a:endParaRPr lang="pl-PL" altLang="pl-PL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pl-PL" altLang="pl-PL" dirty="0">
                  <a:solidFill>
                    <a:schemeClr val="bg2">
                      <a:lumMod val="25000"/>
                    </a:schemeClr>
                  </a:solidFill>
                </a:rPr>
                <a:t>Wzbudzenie </a:t>
              </a:r>
              <a:r>
                <a:rPr lang="pl-PL" altLang="pl-PL" dirty="0" smtClean="0">
                  <a:solidFill>
                    <a:schemeClr val="bg2">
                      <a:lumMod val="25000"/>
                    </a:schemeClr>
                  </a:solidFill>
                </a:rPr>
                <a:t>termiczne: wskutek zderzeń atomów z cząstkami o wysokiej energii kinetycznej (wzrost EK jest uzyskany dzięki wysokiej temperaturze)</a:t>
              </a:r>
            </a:p>
            <a:p>
              <a:pPr marL="285750" indent="-285750">
                <a:buFont typeface="Wingdings" pitchFamily="2" charset="2"/>
                <a:buChar char="q"/>
              </a:pPr>
              <a:endParaRPr lang="pl-PL" altLang="pl-PL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pl-PL" altLang="pl-PL" sz="2000" dirty="0" smtClean="0">
                  <a:solidFill>
                    <a:schemeClr val="bg2">
                      <a:lumMod val="25000"/>
                    </a:schemeClr>
                  </a:solidFill>
                </a:rPr>
                <a:t>Płomień palnika   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pl-PL" altLang="pl-PL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pl-PL" altLang="pl-PL" dirty="0" smtClean="0">
                  <a:solidFill>
                    <a:schemeClr val="accent1">
                      <a:lumMod val="50000"/>
                    </a:schemeClr>
                  </a:solidFill>
                </a:rPr>
                <a:t>Łuk elektryczny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pl-PL" altLang="pl-PL" dirty="0" smtClean="0">
                  <a:solidFill>
                    <a:schemeClr val="accent1">
                      <a:lumMod val="50000"/>
                    </a:schemeClr>
                  </a:solidFill>
                </a:rPr>
                <a:t>Iskra elektryczna</a:t>
              </a:r>
              <a:endParaRPr lang="pl-PL" altLang="pl-P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" name="Łącznik prosty ze strzałką 3"/>
            <p:cNvCxnSpPr/>
            <p:nvPr/>
          </p:nvCxnSpPr>
          <p:spPr>
            <a:xfrm>
              <a:off x="3034330" y="2636912"/>
              <a:ext cx="108012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ole tekstowe 4"/>
            <p:cNvSpPr txBox="1"/>
            <p:nvPr/>
          </p:nvSpPr>
          <p:spPr>
            <a:xfrm>
              <a:off x="4230757" y="245224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Fotometria płomieniowa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10468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sz="2000" b="1" u="sng" dirty="0" smtClean="0">
                <a:solidFill>
                  <a:schemeClr val="accent1">
                    <a:lumMod val="50000"/>
                  </a:schemeClr>
                </a:solidFill>
              </a:rPr>
              <a:t>Atomy </a:t>
            </a:r>
            <a:r>
              <a:rPr lang="pl-PL" altLang="pl-PL" sz="2000" b="1" u="sng" dirty="0">
                <a:solidFill>
                  <a:schemeClr val="accent1">
                    <a:lumMod val="50000"/>
                  </a:schemeClr>
                </a:solidFill>
              </a:rPr>
              <a:t>poddane wzbudzeniu emitują widmo liniowe. </a:t>
            </a:r>
            <a:endParaRPr lang="pl-PL" altLang="pl-PL" sz="2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alt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l-PL" b="1" dirty="0"/>
              <a:t>Widmo liniowe</a:t>
            </a:r>
            <a:r>
              <a:rPr lang="pl-PL" dirty="0"/>
              <a:t> – widmo emisyjne składające się z oddzielnych linii </a:t>
            </a:r>
            <a:r>
              <a:rPr lang="pl-PL" dirty="0" smtClean="0"/>
              <a:t>widmowych: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alt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alt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alt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l-PL" altLang="pl-PL" dirty="0" smtClean="0"/>
              <a:t>Emitowane </a:t>
            </a:r>
            <a:r>
              <a:rPr lang="pl-PL" altLang="pl-PL" dirty="0"/>
              <a:t>są tylko pewne wybrane długości fal promieniowania elektromagnetycznego. Wynika to z </a:t>
            </a:r>
            <a:r>
              <a:rPr lang="pl-PL" altLang="pl-PL" dirty="0" smtClean="0"/>
              <a:t>faktu, </a:t>
            </a:r>
            <a:r>
              <a:rPr lang="pl-PL" altLang="pl-PL" dirty="0"/>
              <a:t>że elektrony w atomie nie mogą mieć dowolnej energii lecz tylko </a:t>
            </a:r>
            <a:r>
              <a:rPr lang="pl-PL" altLang="pl-PL" dirty="0" smtClean="0"/>
              <a:t>energię o </a:t>
            </a:r>
            <a:r>
              <a:rPr lang="pl-PL" altLang="pl-PL" dirty="0"/>
              <a:t>ściśle określonych wartościach, </a:t>
            </a:r>
            <a:r>
              <a:rPr lang="pl-PL" altLang="pl-PL" dirty="0" smtClean="0"/>
              <a:t>które wynikają z </a:t>
            </a:r>
            <a:r>
              <a:rPr lang="pl-PL" altLang="pl-PL" dirty="0"/>
              <a:t>liczb </a:t>
            </a:r>
            <a:r>
              <a:rPr lang="pl-PL" altLang="pl-PL" dirty="0" smtClean="0"/>
              <a:t>kwantowych.</a:t>
            </a:r>
          </a:p>
          <a:p>
            <a:pPr algn="just"/>
            <a:endParaRPr lang="pl-PL" altLang="pl-PL" dirty="0" smtClean="0"/>
          </a:p>
          <a:p>
            <a:pPr algn="just"/>
            <a:r>
              <a:rPr lang="pl-PL" dirty="0" smtClean="0"/>
              <a:t>Układ </a:t>
            </a:r>
            <a:r>
              <a:rPr lang="pl-PL" dirty="0"/>
              <a:t>linii widmowych zależy od układu poziomów </a:t>
            </a:r>
            <a:r>
              <a:rPr lang="pl-PL" dirty="0" smtClean="0"/>
              <a:t>energetycznych</a:t>
            </a:r>
            <a:r>
              <a:rPr lang="pl-PL" dirty="0"/>
              <a:t> </a:t>
            </a:r>
            <a:r>
              <a:rPr lang="pl-PL" dirty="0" smtClean="0"/>
              <a:t>elektronów w </a:t>
            </a:r>
            <a:r>
              <a:rPr lang="pl-PL" dirty="0"/>
              <a:t>atomie, który jest różny dla atomów poszczególnych pierwiastków. </a:t>
            </a:r>
            <a:r>
              <a:rPr lang="pl-PL" u="sng" dirty="0">
                <a:solidFill>
                  <a:schemeClr val="accent1">
                    <a:lumMod val="50000"/>
                  </a:schemeClr>
                </a:solidFill>
              </a:rPr>
              <a:t>Z tego powodu również układ linii widmowych jest niepowtarzalny i charakterystyczny dla danego pierwiastka.</a:t>
            </a:r>
            <a:endParaRPr lang="pl-PL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alt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alt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467543" y="1556792"/>
            <a:ext cx="7992890" cy="1943775"/>
            <a:chOff x="467542" y="1708996"/>
            <a:chExt cx="7992890" cy="19437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709796"/>
              <a:ext cx="721042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" y="1708996"/>
              <a:ext cx="721042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ole tekstowe 3"/>
            <p:cNvSpPr txBox="1"/>
            <p:nvPr/>
          </p:nvSpPr>
          <p:spPr>
            <a:xfrm>
              <a:off x="7812360" y="292494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Fe</a:t>
              </a:r>
              <a:endParaRPr lang="pl-PL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812360" y="199726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71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578113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125810" y="373117"/>
            <a:ext cx="7776864" cy="5910516"/>
            <a:chOff x="1259632" y="404797"/>
            <a:chExt cx="7776864" cy="59105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04797"/>
              <a:ext cx="6724650" cy="288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290739"/>
              <a:ext cx="6724650" cy="288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ole tekstowe 3"/>
            <p:cNvSpPr txBox="1"/>
            <p:nvPr/>
          </p:nvSpPr>
          <p:spPr>
            <a:xfrm>
              <a:off x="1434428" y="794956"/>
              <a:ext cx="2376264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Sprężyste</a:t>
              </a:r>
              <a:endParaRPr lang="pl-PL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1409859" y="3344215"/>
              <a:ext cx="2376264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Niesprężyste</a:t>
              </a:r>
              <a:endParaRPr lang="pl-PL" dirty="0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259632" y="6038314"/>
              <a:ext cx="7776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2">
                      <a:lumMod val="90000"/>
                    </a:schemeClr>
                  </a:solidFill>
                  <a:hlinkClick r:id="rId4"/>
                </a:rPr>
                <a:t>http://www.imim.pl/files/Wykladyprof_MF/Wyklad%20I%20doktoranci.pdf</a:t>
              </a:r>
              <a:endParaRPr lang="pl-PL" sz="12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0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3528" y="476672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altLang="pl-PL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Emisja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promieniowania następuje przy przejściu z wyższego stanu energetycznego na niższy. W atomie istnieje wiele poziomów energetycznych 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</a:rPr>
              <a:t>(tzw. </a:t>
            </a:r>
            <a:r>
              <a:rPr lang="pl-PL" altLang="pl-PL" sz="2000" b="1" dirty="0" err="1">
                <a:solidFill>
                  <a:schemeClr val="bg2">
                    <a:lumMod val="25000"/>
                  </a:schemeClr>
                </a:solidFill>
              </a:rPr>
              <a:t>termów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na które może zostać przeniesiony elektron w procesie wzbudzenia. </a:t>
            </a:r>
            <a:endParaRPr lang="pl-PL" altLang="pl-PL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altLang="pl-PL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Powrót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elektronu na stan podstawowy nie musi odbywać się jednoetapowo. W efekcie emitowanych jest kilka kwantów promieniowania o energiach równych różnicom poszczególnych </a:t>
            </a:r>
            <a:r>
              <a:rPr lang="pl-PL" altLang="pl-PL" sz="2000" dirty="0" err="1" smtClean="0">
                <a:solidFill>
                  <a:schemeClr val="bg2">
                    <a:lumMod val="25000"/>
                  </a:schemeClr>
                </a:solidFill>
              </a:rPr>
              <a:t>termów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just"/>
            <a:endParaRPr lang="pl-PL" altLang="pl-PL" baseline="-250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l-PL" altLang="pl-PL" sz="2400" b="1" dirty="0" err="1">
                <a:solidFill>
                  <a:schemeClr val="bg2">
                    <a:lumMod val="25000"/>
                  </a:schemeClr>
                </a:solidFill>
              </a:rPr>
              <a:t>hv</a:t>
            </a: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</a:rPr>
              <a:t> = E</a:t>
            </a:r>
            <a:r>
              <a:rPr lang="pl-PL" altLang="pl-PL" sz="2400" b="1" baseline="-25000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</a:rPr>
              <a:t> – E</a:t>
            </a:r>
            <a:r>
              <a:rPr lang="pl-PL" altLang="pl-PL" sz="2400" b="1" baseline="-25000" dirty="0">
                <a:solidFill>
                  <a:schemeClr val="bg2">
                    <a:lumMod val="25000"/>
                  </a:schemeClr>
                </a:solidFill>
              </a:rPr>
              <a:t>K</a:t>
            </a:r>
          </a:p>
          <a:p>
            <a:pPr algn="just"/>
            <a:endParaRPr lang="pl-PL" alt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pl-PL" altLang="pl-PL" sz="2000" baseline="-25000" dirty="0" smtClean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– energia termu o wyższej energii</a:t>
            </a:r>
          </a:p>
          <a:p>
            <a:pPr algn="just"/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pl-PL" altLang="pl-PL" sz="2000" baseline="-25000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 – energia termu o wyższej 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energii</a:t>
            </a:r>
          </a:p>
          <a:p>
            <a:pPr algn="just"/>
            <a:endParaRPr lang="pl-PL" alt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alt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3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980728"/>
            <a:ext cx="820891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Pomimo ograniczeń 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powodujących,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że nie wszystkie przejścia energetyczne pomiędzy termami są realizowane daje to duże ilości linii spektralnych w 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widmie, szczególnie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przy wzbudzaniu wysokoenergetycznym (np. iskra elektryczna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pl-PL" altLang="pl-P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Źródła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</a:rPr>
              <a:t>wzbudzania typu płomień powodują powstawanie widm znacznie uboższych w 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</a:rPr>
              <a:t>linie </a:t>
            </a:r>
          </a:p>
          <a:p>
            <a:pPr marL="285750" indent="-285750">
              <a:buFont typeface="Arial" pitchFamily="34" charset="0"/>
              <a:buChar char="•"/>
            </a:pPr>
            <a:endParaRPr lang="pl-PL" altLang="pl-P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altLang="pl-PL" sz="2000" b="1" dirty="0" smtClean="0">
                <a:solidFill>
                  <a:schemeClr val="accent1">
                    <a:lumMod val="50000"/>
                  </a:schemeClr>
                </a:solidFill>
              </a:rPr>
              <a:t>Intensywność </a:t>
            </a:r>
            <a:r>
              <a:rPr lang="pl-PL" altLang="pl-PL" sz="2000" b="1" dirty="0">
                <a:solidFill>
                  <a:schemeClr val="accent1">
                    <a:lumMod val="50000"/>
                  </a:schemeClr>
                </a:solidFill>
              </a:rPr>
              <a:t>linii spektralnej zależy przede wszystkim od stężenia atomów emitujących </a:t>
            </a:r>
            <a:r>
              <a:rPr lang="pl-PL" alt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promieniowanie</a:t>
            </a:r>
          </a:p>
          <a:p>
            <a:pPr marL="285750" indent="-285750">
              <a:buFont typeface="Arial" pitchFamily="34" charset="0"/>
              <a:buChar char="•"/>
            </a:pPr>
            <a:endParaRPr lang="pl-PL" altLang="pl-PL" sz="2000" b="1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altLang="pl-PL" sz="2000" b="1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altLang="pl-PL" sz="2000" dirty="0"/>
              <a:t>Do celów analizy ilościowej najbardziej przydatne są linie związane z przejściem do stanu podstawowego (linie rezonansowe</a:t>
            </a:r>
            <a:r>
              <a:rPr lang="pl-PL" altLang="pl-PL" sz="2000" dirty="0" smtClean="0"/>
              <a:t>) -  </a:t>
            </a:r>
            <a:r>
              <a:rPr lang="pl-PL" altLang="pl-PL" sz="2000" b="1" dirty="0"/>
              <a:t>najbardziej </a:t>
            </a:r>
            <a:r>
              <a:rPr lang="pl-PL" altLang="pl-PL" sz="2000" b="1" dirty="0" smtClean="0"/>
              <a:t>intensywne</a:t>
            </a:r>
            <a:endParaRPr lang="pl-PL" altLang="pl-PL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0388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Fotometria płomieniowa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28799"/>
            <a:ext cx="65084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47664" y="6396335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200" dirty="0">
                <a:solidFill>
                  <a:srgbClr val="D16349">
                    <a:lumMod val="75000"/>
                  </a:srgbClr>
                </a:solidFill>
                <a:latin typeface="Arial"/>
              </a:rPr>
              <a:t>Kocjan R. Chemia analityczna. Podręcznik dla studentów tom 2. PZWL Warszawa, 2002</a:t>
            </a:r>
            <a:endParaRPr lang="pl-P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8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4274" y="33265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Otwarcie zaworu gazu utleniającego (np. powietrza), dopływ do nebulizatora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Otwarcie zaworu gazu palnego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Zassanie badanego roztworu do nebulizatora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Roztwór wymieszany z powietrzem przechodzi przez łapacz kropel gdzie większe krople są wyłapywane i odprowadzane – </a:t>
            </a:r>
            <a:r>
              <a:rPr lang="pl-PL" sz="2400" b="1" dirty="0" smtClean="0"/>
              <a:t>lepsza jednorodność aerozolu</a:t>
            </a:r>
          </a:p>
          <a:p>
            <a:pPr marL="342900" indent="-342900">
              <a:buFont typeface="+mj-lt"/>
              <a:buAutoNum type="arabicPeriod"/>
            </a:pPr>
            <a:endParaRPr lang="pl-PL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Gaz palny jest mieszany z aerozolem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Spalanie ww. mieszanki gazów w płomieniu palnika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9673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9103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r>
              <a:rPr lang="pl-PL" sz="2400" dirty="0" smtClean="0"/>
              <a:t>7.  Zwierciadło </a:t>
            </a:r>
            <a:r>
              <a:rPr lang="pl-PL" sz="2400" dirty="0"/>
              <a:t>wklęsłe kieruje emitowane przez palnik światło do układu </a:t>
            </a:r>
            <a:r>
              <a:rPr lang="pl-PL" sz="2400" dirty="0" smtClean="0"/>
              <a:t>optycznego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r>
              <a:rPr lang="pl-PL" sz="2400" dirty="0" smtClean="0"/>
              <a:t>8.  Przesłona </a:t>
            </a:r>
            <a:r>
              <a:rPr lang="pl-PL" sz="2400" dirty="0"/>
              <a:t>irysowa – ogranicza natężenie promieniowania </a:t>
            </a:r>
            <a:r>
              <a:rPr lang="pl-PL" sz="2400" dirty="0" smtClean="0"/>
              <a:t>e-m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r>
              <a:rPr lang="pl-PL" sz="2400" dirty="0" smtClean="0"/>
              <a:t>9.  Filtry </a:t>
            </a:r>
            <a:r>
              <a:rPr lang="pl-PL" sz="2400" dirty="0"/>
              <a:t>szklany/interferencyjny: częściowa monochromatyzacja prom. </a:t>
            </a:r>
            <a:r>
              <a:rPr lang="pl-PL" sz="2400" dirty="0" smtClean="0"/>
              <a:t>e-m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pPr algn="ctr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Zastosowanie odpowiednich filtrów dla oznaczanego pierwiastka pozwala na jego ilościowe oznaczanie</a:t>
            </a:r>
          </a:p>
          <a:p>
            <a:endParaRPr lang="pl-PL" sz="2400" dirty="0"/>
          </a:p>
          <a:p>
            <a:r>
              <a:rPr lang="pl-PL" sz="2400" dirty="0" smtClean="0"/>
              <a:t>10.  Detektor </a:t>
            </a:r>
            <a:r>
              <a:rPr lang="pl-PL" sz="2400" dirty="0"/>
              <a:t>– fotoogniwo selenowe – zamienia energię promieniowania e-m na energię prądu elektrycznego</a:t>
            </a:r>
          </a:p>
        </p:txBody>
      </p:sp>
    </p:spTree>
    <p:extLst>
      <p:ext uri="{BB962C8B-B14F-4D97-AF65-F5344CB8AC3E}">
        <p14:creationId xmlns:p14="http://schemas.microsoft.com/office/powerpoint/2010/main" val="1655393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548680"/>
            <a:ext cx="136815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roztwór</a:t>
            </a:r>
          </a:p>
          <a:p>
            <a:r>
              <a:rPr lang="pl-PL" sz="2400" dirty="0" smtClean="0"/>
              <a:t>badany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979712" y="964178"/>
            <a:ext cx="1224136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3419872" y="364013"/>
            <a:ext cx="208823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+ gaz utleniający:</a:t>
            </a:r>
          </a:p>
          <a:p>
            <a:pPr algn="ctr"/>
            <a:r>
              <a:rPr lang="pl-PL" sz="2400" dirty="0" smtClean="0"/>
              <a:t>AEROZOL</a:t>
            </a:r>
            <a:endParaRPr lang="pl-PL" sz="2400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709403" y="576331"/>
            <a:ext cx="864096" cy="8640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868144" y="1628800"/>
            <a:ext cx="3081619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PŁOMIEŃ PALNIKA: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l-PL" dirty="0"/>
              <a:t>odparowanie </a:t>
            </a:r>
            <a:r>
              <a:rPr lang="pl-PL" dirty="0" smtClean="0"/>
              <a:t>rozpuszczalnika</a:t>
            </a:r>
            <a:endParaRPr lang="pl-PL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pl-PL" dirty="0"/>
              <a:t>dysocjacja i redukcja </a:t>
            </a:r>
            <a:r>
              <a:rPr lang="pl-PL" dirty="0" smtClean="0"/>
              <a:t>cząsteczek</a:t>
            </a:r>
            <a:endParaRPr lang="pl-PL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pl-PL" dirty="0"/>
              <a:t>wzbudzenie </a:t>
            </a:r>
            <a:r>
              <a:rPr lang="pl-PL" dirty="0" smtClean="0"/>
              <a:t>atomów</a:t>
            </a:r>
            <a:endParaRPr lang="pl-PL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pl-PL" dirty="0" smtClean="0"/>
              <a:t>jonizacja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l-PL" b="1" dirty="0" smtClean="0"/>
              <a:t>EMISJA PROMIENIOWANIA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6537495" y="4529433"/>
            <a:ext cx="792088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139952" y="5025143"/>
            <a:ext cx="230425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Filtr:</a:t>
            </a:r>
          </a:p>
          <a:p>
            <a:pPr algn="ctr"/>
            <a:r>
              <a:rPr lang="pl-PL" dirty="0" smtClean="0"/>
              <a:t>monochromatyzacja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3085313" y="5419313"/>
            <a:ext cx="90010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611560" y="5234647"/>
            <a:ext cx="219624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DETEKTOR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79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Fotometria płomieniowa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Zwiększanie możliwości metody: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wzrost temperatury płomienia (odpowiednia mieszanka gazów)</a:t>
            </a:r>
          </a:p>
          <a:p>
            <a:endParaRPr lang="pl-PL" dirty="0" smtClean="0"/>
          </a:p>
          <a:p>
            <a:r>
              <a:rPr lang="pl-PL" dirty="0" smtClean="0"/>
              <a:t>zastosowanie odpowiednich filtrów do monochromatyzacji emitowanego promieniowania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fotopowielacz zamiast fotoogniwa selenowego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25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Fotometria płomieniowa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585000" cy="2736304"/>
          </a:xfrm>
        </p:spPr>
      </p:pic>
      <p:sp>
        <p:nvSpPr>
          <p:cNvPr id="7" name="Prostokąt 6"/>
          <p:cNvSpPr/>
          <p:nvPr/>
        </p:nvSpPr>
        <p:spPr>
          <a:xfrm>
            <a:off x="1475656" y="4561073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200" dirty="0">
                <a:solidFill>
                  <a:srgbClr val="D16349">
                    <a:lumMod val="75000"/>
                  </a:srgbClr>
                </a:solidFill>
                <a:latin typeface="Arial"/>
              </a:rPr>
              <a:t>Kocjan R. Chemia analityczna. Podręcznik dla studentów tom 2. PZWL Warszawa, 2002</a:t>
            </a:r>
            <a:endParaRPr lang="pl-PL" sz="1200" dirty="0">
              <a:solidFill>
                <a:prstClr val="black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5576" y="50851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Gaz </a:t>
            </a:r>
            <a:r>
              <a:rPr lang="pl-PL" b="1" dirty="0" smtClean="0"/>
              <a:t>świetlny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b="1" dirty="0" smtClean="0"/>
              <a:t>gaz miejski)</a:t>
            </a:r>
            <a:r>
              <a:rPr lang="pl-PL" dirty="0"/>
              <a:t> - gaz palny otrzymywany z gazu ziemnego lub gazu węglowego, używany jako paliwo do celów </a:t>
            </a:r>
            <a:r>
              <a:rPr lang="pl-PL" dirty="0" smtClean="0"/>
              <a:t>komunalnych/przemysłowych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665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</a:t>
            </a:r>
            <a:r>
              <a:rPr lang="pl-PL" dirty="0"/>
              <a:t>f</a:t>
            </a:r>
            <a:r>
              <a:rPr lang="pl-PL" dirty="0" smtClean="0"/>
              <a:t>otometrii płomieniowej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1628800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oznaczanie zawartości łatwo </a:t>
            </a:r>
            <a:r>
              <a:rPr lang="pl-PL" sz="2000" dirty="0" err="1" smtClean="0"/>
              <a:t>wzbudzalnych</a:t>
            </a:r>
            <a:r>
              <a:rPr lang="pl-PL" sz="2000" dirty="0" smtClean="0"/>
              <a:t> pierwiastków, w roztworach wodnych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 smtClean="0"/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-metale alkaliczne i metale ziem alkalicznych: K, Na, Ca, Mg:</a:t>
            </a: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oznaczanie w  wodach mineralnych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oznaczanie w ekstraktach roślinnych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oznaczanie w płynach ustrojowych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oznaczanie rud i minerałów</a:t>
            </a: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759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Fotometria płomieniowa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1556792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Oznaczenia ilościowe:</a:t>
            </a:r>
          </a:p>
          <a:p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metoda krzywej wzorcowej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metoda dodatku wzorca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metoda porównywania z serią wzorców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C00000"/>
                </a:solidFill>
              </a:rPr>
              <a:t>Spektroskopia fluorescencyjna cząsteczkowa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83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Fotometria płomieniowa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Czuła metoda: </a:t>
            </a:r>
            <a:r>
              <a:rPr lang="pl-PL" dirty="0" smtClean="0"/>
              <a:t>należy uważać na jony Na</a:t>
            </a:r>
            <a:r>
              <a:rPr lang="pl-PL" baseline="30000" dirty="0" smtClean="0"/>
              <a:t>+</a:t>
            </a:r>
            <a:r>
              <a:rPr lang="pl-PL" dirty="0" smtClean="0"/>
              <a:t> i K</a:t>
            </a:r>
            <a:r>
              <a:rPr lang="pl-PL" baseline="30000" dirty="0" smtClean="0"/>
              <a:t>+</a:t>
            </a:r>
            <a:r>
              <a:rPr lang="pl-PL" dirty="0" smtClean="0"/>
              <a:t> wypłukiwane z powierzchni szkła: należy do sporządzania roztworów używać wody </a:t>
            </a:r>
            <a:r>
              <a:rPr lang="pl-PL" dirty="0" err="1" smtClean="0"/>
              <a:t>redestylowanej</a:t>
            </a:r>
            <a:r>
              <a:rPr lang="pl-PL" dirty="0" smtClean="0"/>
              <a:t>, przechowywanej w plastikowych pojemnikach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0812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Zalety:</a:t>
            </a:r>
          </a:p>
          <a:p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7030A0"/>
                </a:solidFill>
              </a:rPr>
              <a:t>czułość </a:t>
            </a:r>
            <a:r>
              <a:rPr lang="pl-PL" sz="2400" dirty="0" smtClean="0"/>
              <a:t>:  oznaczanie stężeń w zakresie: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0,0001% - 0,1%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7030A0"/>
                </a:solidFill>
                <a:cs typeface="Times New Roman" pitchFamily="18" charset="0"/>
              </a:rPr>
              <a:t>wysoka precyzja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7030A0"/>
                </a:solidFill>
                <a:cs typeface="Times New Roman" pitchFamily="18" charset="0"/>
              </a:rPr>
              <a:t>selektywność</a:t>
            </a:r>
            <a:r>
              <a:rPr lang="pl-PL" sz="2400" dirty="0" smtClean="0">
                <a:cs typeface="Times New Roman" pitchFamily="18" charset="0"/>
              </a:rPr>
              <a:t>, dzięki zastosowaniu odpowiednich filtrów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7030A0"/>
                </a:solidFill>
                <a:cs typeface="Times New Roman" pitchFamily="18" charset="0"/>
              </a:rPr>
              <a:t>szybka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cs typeface="Times New Roman" pitchFamily="18" charset="0"/>
              </a:rPr>
              <a:t>możliwość </a:t>
            </a:r>
            <a:r>
              <a:rPr lang="pl-PL" sz="2400" b="1" dirty="0" smtClean="0">
                <a:solidFill>
                  <a:srgbClr val="7030A0"/>
                </a:solidFill>
                <a:cs typeface="Times New Roman" pitchFamily="18" charset="0"/>
              </a:rPr>
              <a:t>automatyzacji</a:t>
            </a:r>
            <a:r>
              <a:rPr lang="pl-PL" sz="2400" dirty="0" smtClean="0">
                <a:cs typeface="Times New Roman" pitchFamily="18" charset="0"/>
              </a:rPr>
              <a:t>: seryjne oznaczenia</a:t>
            </a:r>
          </a:p>
          <a:p>
            <a:endParaRPr lang="pl-PL" sz="2400" dirty="0"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>
              <a:cs typeface="Times New Roman" pitchFamily="18" charset="0"/>
            </a:endParaRPr>
          </a:p>
          <a:p>
            <a:pPr algn="ctr"/>
            <a:r>
              <a:rPr lang="pl-PL" sz="2800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Błąd względny metody: 1 – 3 %</a:t>
            </a:r>
            <a:endParaRPr lang="pl-PL" sz="2800" u="sng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1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04664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Podział wg rodzaju układu materialnego: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spektroskopia jądrowa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spektroskopia atomowa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u="sng" dirty="0" smtClean="0"/>
              <a:t>spektroskopia molekularna</a:t>
            </a:r>
          </a:p>
          <a:p>
            <a:pPr marL="285750" indent="-285750">
              <a:buFont typeface="Courier New" pitchFamily="49" charset="0"/>
              <a:buChar char="o"/>
            </a:pP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Podział wg metody otrzymywania widma: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bsorpcyjna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u="sng" dirty="0" smtClean="0"/>
              <a:t>emisyjna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l-PL" sz="2000" dirty="0" err="1" smtClean="0">
                <a:solidFill>
                  <a:schemeClr val="bg2">
                    <a:lumMod val="50000"/>
                  </a:schemeClr>
                </a:solidFill>
              </a:rPr>
              <a:t>amanowska</a:t>
            </a:r>
            <a:endParaRPr lang="pl-PL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Podział wg zakresu spektralnego: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pektroskopia gamma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spektroskopia rentgenowska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u="sng" dirty="0" smtClean="0"/>
              <a:t>spektroskopia optyczna</a:t>
            </a:r>
            <a:r>
              <a:rPr lang="pl-PL" sz="2000" dirty="0" smtClean="0"/>
              <a:t> (UV, VIS, IR)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radiospektroskopia</a:t>
            </a:r>
          </a:p>
          <a:p>
            <a:pPr marL="285750" indent="-285750">
              <a:buFont typeface="Courier New" pitchFamily="49" charset="0"/>
              <a:buChar char="o"/>
            </a:pPr>
            <a:endParaRPr lang="pl-PL" dirty="0" smtClean="0"/>
          </a:p>
          <a:p>
            <a:pPr marL="285750" indent="-285750">
              <a:buFont typeface="Courier New" pitchFamily="49" charset="0"/>
              <a:buChar char="o"/>
            </a:pPr>
            <a:endParaRPr lang="pl-PL" dirty="0" smtClean="0"/>
          </a:p>
          <a:p>
            <a:pPr marL="285750" indent="-285750">
              <a:buFont typeface="Courier New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17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</a:rPr>
              <a:t>Spektroskopia</a:t>
            </a:r>
            <a:endParaRPr lang="pl-P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23528" y="1556792"/>
            <a:ext cx="8496944" cy="4062651"/>
            <a:chOff x="323528" y="1556792"/>
            <a:chExt cx="8496944" cy="4062651"/>
          </a:xfrm>
        </p:grpSpPr>
        <p:sp>
          <p:nvSpPr>
            <p:cNvPr id="3" name="pole tekstowe 2"/>
            <p:cNvSpPr txBox="1"/>
            <p:nvPr/>
          </p:nvSpPr>
          <p:spPr>
            <a:xfrm>
              <a:off x="323528" y="1556792"/>
              <a:ext cx="8496944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endParaRPr lang="pl-PL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pl-PL" dirty="0" smtClean="0"/>
                <a:t>ABSORPCYJNA – pomiar promieniowania pochłoniętego przez próbkę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pl-PL" dirty="0"/>
            </a:p>
            <a:p>
              <a:endParaRPr lang="pl-PL" dirty="0"/>
            </a:p>
            <a:p>
              <a:pPr marL="285750" indent="-285750">
                <a:buFont typeface="Arial" pitchFamily="34" charset="0"/>
                <a:buChar char="•"/>
              </a:pPr>
              <a:endParaRPr lang="pl-PL" dirty="0" smtClean="0"/>
            </a:p>
            <a:p>
              <a:pPr marL="285750" indent="-28575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pl-PL" u="sng" dirty="0" smtClean="0"/>
                <a:t>EMISYJNA</a:t>
              </a:r>
              <a:r>
                <a:rPr lang="pl-PL" dirty="0" smtClean="0"/>
                <a:t> – po pochłonięciu energii promieniowania, próbka oddaje ją w postaci ciepła i również jako promieniowanie elektromagnetyczne</a:t>
              </a:r>
            </a:p>
            <a:p>
              <a:pPr>
                <a:lnSpc>
                  <a:spcPct val="200000"/>
                </a:lnSpc>
              </a:pPr>
              <a:r>
                <a:rPr lang="pl-PL" dirty="0"/>
                <a:t>	</a:t>
              </a:r>
              <a:r>
                <a:rPr lang="pl-PL" dirty="0" smtClean="0"/>
                <a:t> </a:t>
              </a:r>
              <a:r>
                <a:rPr lang="pl-PL" sz="2400" b="1" dirty="0" smtClean="0"/>
                <a:t>pomiar promieniowania emitowanego przez próbkę jest podstawą technik emisyjnych</a:t>
              </a:r>
              <a:endParaRPr lang="pl-PL" sz="2400" b="1" dirty="0"/>
            </a:p>
          </p:txBody>
        </p:sp>
        <p:cxnSp>
          <p:nvCxnSpPr>
            <p:cNvPr id="5" name="Łącznik prosty ze strzałką 4"/>
            <p:cNvCxnSpPr/>
            <p:nvPr/>
          </p:nvCxnSpPr>
          <p:spPr>
            <a:xfrm>
              <a:off x="539552" y="4581128"/>
              <a:ext cx="72008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2323" y="476672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alt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alt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altLang="pl-PL" sz="3200" dirty="0" smtClean="0">
                <a:solidFill>
                  <a:schemeClr val="accent1">
                    <a:lumMod val="50000"/>
                  </a:schemeClr>
                </a:solidFill>
              </a:rPr>
              <a:t>Metody emisyjne</a:t>
            </a:r>
          </a:p>
          <a:p>
            <a:endParaRPr lang="pl-PL" alt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altLang="pl-PL" dirty="0" smtClean="0"/>
              <a:t>Wzbudzenie optyczne: wzbudzenie przy pomocy energii promieniowania elektromagnetycznego </a:t>
            </a:r>
          </a:p>
          <a:p>
            <a:endParaRPr lang="pl-PL" alt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altLang="pl-PL" dirty="0" smtClean="0">
                <a:solidFill>
                  <a:schemeClr val="tx2"/>
                </a:solidFill>
              </a:rPr>
              <a:t>Wzbudzenie termiczne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pl-PL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pl-PL" dirty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3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Metody emisyjne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6534" y="1628800"/>
            <a:ext cx="8424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sz="2400" b="1" u="sng" dirty="0"/>
              <a:t>E</a:t>
            </a:r>
            <a:r>
              <a:rPr lang="pl-PL" sz="2400" b="1" u="sng" dirty="0" smtClean="0"/>
              <a:t>misyjne metody cząsteczkowe</a:t>
            </a:r>
          </a:p>
          <a:p>
            <a:pPr marL="285750" indent="-285750">
              <a:buFont typeface="Wingdings" pitchFamily="2" charset="2"/>
              <a:buChar char="Ø"/>
            </a:pPr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Spektroskopia fluorescencyjna cząsteczkowa; 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Fluorymetria i </a:t>
            </a:r>
            <a:r>
              <a:rPr lang="pl-PL" sz="2400" b="1" dirty="0" err="1" smtClean="0">
                <a:solidFill>
                  <a:srgbClr val="C00000"/>
                </a:solidFill>
              </a:rPr>
              <a:t>Spektrofluorymetria</a:t>
            </a:r>
            <a:endParaRPr lang="pl-PL" sz="2400" b="1" dirty="0">
              <a:solidFill>
                <a:srgbClr val="C00000"/>
              </a:solidFill>
            </a:endParaRPr>
          </a:p>
          <a:p>
            <a:r>
              <a:rPr lang="pl-PL" sz="2400" dirty="0" smtClean="0"/>
              <a:t>(wzbudzenie poprzez pochłonięcie promieniowania elektromagnetycznego)</a:t>
            </a:r>
          </a:p>
          <a:p>
            <a:pPr marL="285750" indent="-285750">
              <a:buFont typeface="Wingdings" pitchFamily="2" charset="2"/>
              <a:buChar char="Ø"/>
            </a:pPr>
            <a:endParaRPr lang="pl-PL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b="1" u="sng" dirty="0"/>
              <a:t>E</a:t>
            </a:r>
            <a:r>
              <a:rPr lang="pl-PL" sz="2400" b="1" u="sng" dirty="0" smtClean="0"/>
              <a:t>misyjne metody atomowe</a:t>
            </a:r>
            <a:endParaRPr lang="pl-PL" sz="2400" b="1" u="sng" dirty="0"/>
          </a:p>
          <a:p>
            <a:pPr marL="285750" indent="-285750">
              <a:buFont typeface="Wingdings" pitchFamily="2" charset="2"/>
              <a:buChar char="Ø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C00000"/>
                </a:solidFill>
              </a:rPr>
              <a:t>Fotometria płomieniowa </a:t>
            </a:r>
            <a:r>
              <a:rPr lang="pl-PL" sz="2400" dirty="0" smtClean="0"/>
              <a:t>(wzbudzenie termiczne w płomieniu palnika)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387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Autofit/>
          </a:bodyPr>
          <a:lstStyle/>
          <a:p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</a:rPr>
              <a:t>Energia promieniowania elektromagnetycznego</a:t>
            </a:r>
            <a:endParaRPr lang="pl-PL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550288" y="1622475"/>
                <a:ext cx="8352928" cy="420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200" b="1" i="1" smtClean="0">
                          <a:latin typeface="Cambria Math"/>
                        </a:rPr>
                        <m:t>𝑬</m:t>
                      </m:r>
                      <m:r>
                        <a:rPr lang="pl-PL" sz="3200" b="1" i="1" smtClean="0">
                          <a:latin typeface="Cambria Math"/>
                        </a:rPr>
                        <m:t>=</m:t>
                      </m:r>
                      <m:r>
                        <a:rPr lang="pl-PL" sz="3200" b="1" i="1" smtClean="0">
                          <a:latin typeface="Cambria Math"/>
                        </a:rPr>
                        <m:t>𝒉</m:t>
                      </m:r>
                      <m:f>
                        <m:fPr>
                          <m:ctrlPr>
                            <a:rPr lang="pl-PL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l-GR" sz="3200" b="1" i="1" smtClean="0"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pl-PL" sz="3200" b="1" i="1" smtClean="0">
                          <a:latin typeface="Cambria Math"/>
                        </a:rPr>
                        <m:t>=</m:t>
                      </m:r>
                      <m:r>
                        <a:rPr lang="pl-PL" sz="3200" b="1" i="1" smtClean="0">
                          <a:latin typeface="Cambria Math"/>
                        </a:rPr>
                        <m:t>𝒉</m:t>
                      </m:r>
                      <m:r>
                        <a:rPr lang="el-GR" sz="3200" b="1" i="1" smtClean="0">
                          <a:latin typeface="Cambria Math"/>
                        </a:rPr>
                        <m:t>𝝂</m:t>
                      </m:r>
                    </m:oMath>
                  </m:oMathPara>
                </a14:m>
                <a:endParaRPr lang="pl-PL" sz="3200" b="1" dirty="0" smtClean="0">
                  <a:latin typeface="Cambria Math" pitchFamily="18" charset="0"/>
                </a:endParaRPr>
              </a:p>
              <a:p>
                <a:endParaRPr lang="pl-PL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2000" b="1" dirty="0" smtClean="0">
                    <a:latin typeface="Cambria Math" pitchFamily="18" charset="0"/>
                    <a:ea typeface="Cambria Math" pitchFamily="18" charset="0"/>
                  </a:rPr>
                  <a:t>h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pl-PL" sz="2000" b="1" dirty="0" smtClean="0">
                    <a:latin typeface="Cambria Math" pitchFamily="18" charset="0"/>
                    <a:ea typeface="Cambria Math" pitchFamily="18" charset="0"/>
                  </a:rPr>
                  <a:t>– stała Plancka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6,624</a:t>
                </a:r>
                <a:r>
                  <a:rPr lang="pl-PL" sz="2000" dirty="0"/>
                  <a:t> × 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10</a:t>
                </a:r>
                <a:r>
                  <a:rPr lang="pl-PL" sz="2000" baseline="30000" dirty="0" smtClean="0">
                    <a:latin typeface="Cambria Math" pitchFamily="18" charset="0"/>
                    <a:ea typeface="Cambria Math" pitchFamily="18" charset="0"/>
                  </a:rPr>
                  <a:t>-34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pl-PL" sz="2000" dirty="0" err="1" smtClean="0">
                    <a:latin typeface="Cambria Math" pitchFamily="18" charset="0"/>
                    <a:ea typeface="Cambria Math" pitchFamily="18" charset="0"/>
                  </a:rPr>
                  <a:t>Js</a:t>
                </a:r>
                <a:endParaRPr lang="pl-PL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2000" b="1" dirty="0" smtClean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pl-PL" sz="2000" b="1" dirty="0" smtClean="0">
                    <a:latin typeface="Cambria Math" pitchFamily="18" charset="0"/>
                    <a:ea typeface="Cambria Math" pitchFamily="18" charset="0"/>
                  </a:rPr>
                  <a:t>prędkość światła 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3 </a:t>
                </a:r>
                <a:r>
                  <a:rPr lang="pl-PL" sz="2000" dirty="0"/>
                  <a:t>× 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10</a:t>
                </a:r>
                <a:r>
                  <a:rPr lang="pl-PL" sz="2000" baseline="30000" dirty="0" smtClean="0">
                    <a:latin typeface="Cambria Math" pitchFamily="18" charset="0"/>
                    <a:ea typeface="Cambria Math" pitchFamily="18" charset="0"/>
                  </a:rPr>
                  <a:t>-8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 m/s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ambria Math" pitchFamily="18" charset="0"/>
                    <a:ea typeface="Cambria Math" pitchFamily="18" charset="0"/>
                  </a:rPr>
                  <a:t>λ</a:t>
                </a:r>
                <a:r>
                  <a:rPr lang="pl-PL" sz="2000" b="1" dirty="0" smtClean="0">
                    <a:latin typeface="Cambria Math" pitchFamily="18" charset="0"/>
                    <a:ea typeface="Cambria Math" pitchFamily="18" charset="0"/>
                  </a:rPr>
                  <a:t>- długość fali 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[m]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ambria Math" pitchFamily="18" charset="0"/>
                    <a:ea typeface="Cambria Math" pitchFamily="18" charset="0"/>
                  </a:rPr>
                  <a:t>ν</a:t>
                </a:r>
                <a:r>
                  <a:rPr lang="pl-PL" sz="2000" b="1" dirty="0" smtClean="0">
                    <a:latin typeface="Cambria Math" pitchFamily="18" charset="0"/>
                    <a:ea typeface="Cambria Math" pitchFamily="18" charset="0"/>
                  </a:rPr>
                  <a:t> – częstotliwość drgań </a:t>
                </a:r>
                <a:r>
                  <a:rPr lang="pl-PL" sz="2000" dirty="0" smtClean="0">
                    <a:latin typeface="Cambria Math" pitchFamily="18" charset="0"/>
                    <a:ea typeface="Cambria Math" pitchFamily="18" charset="0"/>
                  </a:rPr>
                  <a:t>[1/s]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8" y="1622475"/>
                <a:ext cx="8352928" cy="4205190"/>
              </a:xfrm>
              <a:prstGeom prst="rect">
                <a:avLst/>
              </a:prstGeom>
              <a:blipFill rotWithShape="1">
                <a:blip r:embed="rId2"/>
                <a:stretch>
                  <a:fillRect l="-729" b="-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a 7"/>
          <p:cNvGrpSpPr/>
          <p:nvPr/>
        </p:nvGrpSpPr>
        <p:grpSpPr>
          <a:xfrm>
            <a:off x="4283968" y="1256780"/>
            <a:ext cx="4403170" cy="5033883"/>
            <a:chOff x="4129270" y="1256780"/>
            <a:chExt cx="4403170" cy="5033883"/>
          </a:xfrm>
        </p:grpSpPr>
        <p:grpSp>
          <p:nvGrpSpPr>
            <p:cNvPr id="42" name="Grupa 41"/>
            <p:cNvGrpSpPr/>
            <p:nvPr/>
          </p:nvGrpSpPr>
          <p:grpSpPr>
            <a:xfrm>
              <a:off x="4194808" y="1256780"/>
              <a:ext cx="4337632" cy="5033883"/>
              <a:chOff x="4554009" y="1259468"/>
              <a:chExt cx="4337632" cy="5033883"/>
            </a:xfrm>
          </p:grpSpPr>
          <p:cxnSp>
            <p:nvCxnSpPr>
              <p:cNvPr id="7" name="Łącznik prosty ze strzałką 6"/>
              <p:cNvCxnSpPr/>
              <p:nvPr/>
            </p:nvCxnSpPr>
            <p:spPr>
              <a:xfrm flipV="1">
                <a:off x="5868144" y="1628800"/>
                <a:ext cx="0" cy="4464496"/>
              </a:xfrm>
              <a:prstGeom prst="straightConnector1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oliniowy 9"/>
              <p:cNvCxnSpPr/>
              <p:nvPr/>
            </p:nvCxnSpPr>
            <p:spPr>
              <a:xfrm>
                <a:off x="5580112" y="5589240"/>
                <a:ext cx="14761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5580112" y="494116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oliniowy 14"/>
              <p:cNvCxnSpPr/>
              <p:nvPr/>
            </p:nvCxnSpPr>
            <p:spPr>
              <a:xfrm>
                <a:off x="5616116" y="278092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>
                <a:off x="5580112" y="2132856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oliniowy 16"/>
              <p:cNvCxnSpPr/>
              <p:nvPr/>
            </p:nvCxnSpPr>
            <p:spPr>
              <a:xfrm>
                <a:off x="5580112" y="350100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5580112" y="4293096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ole tekstowe 18"/>
              <p:cNvSpPr txBox="1"/>
              <p:nvPr/>
            </p:nvSpPr>
            <p:spPr>
              <a:xfrm>
                <a:off x="5945741" y="1259468"/>
                <a:ext cx="1163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/>
                  <a:t>λ</a:t>
                </a:r>
                <a:r>
                  <a:rPr lang="pl-PL" sz="2000" b="1" dirty="0" smtClean="0"/>
                  <a:t> [m]</a:t>
                </a:r>
                <a:endParaRPr lang="pl-PL" sz="2000" b="1" dirty="0"/>
              </a:p>
            </p:txBody>
          </p:sp>
          <p:cxnSp>
            <p:nvCxnSpPr>
              <p:cNvPr id="20" name="Łącznik prosty ze strzałką 19"/>
              <p:cNvCxnSpPr/>
              <p:nvPr/>
            </p:nvCxnSpPr>
            <p:spPr>
              <a:xfrm>
                <a:off x="5712406" y="1628800"/>
                <a:ext cx="1" cy="446449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pole tekstowe 24"/>
              <p:cNvSpPr txBox="1"/>
              <p:nvPr/>
            </p:nvSpPr>
            <p:spPr>
              <a:xfrm>
                <a:off x="4554009" y="5893241"/>
                <a:ext cx="1060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smtClean="0"/>
                  <a:t>E [</a:t>
                </a:r>
                <a:r>
                  <a:rPr lang="pl-PL" sz="2000" b="1" dirty="0" err="1" smtClean="0"/>
                  <a:t>eV</a:t>
                </a:r>
                <a:r>
                  <a:rPr lang="pl-PL" sz="2000" b="1" dirty="0" smtClean="0"/>
                  <a:t>]</a:t>
                </a:r>
                <a:endParaRPr lang="pl-PL" sz="2000" b="1" dirty="0"/>
              </a:p>
            </p:txBody>
          </p:sp>
          <p:sp>
            <p:nvSpPr>
              <p:cNvPr id="29" name="pole tekstowe 28"/>
              <p:cNvSpPr txBox="1"/>
              <p:nvPr/>
            </p:nvSpPr>
            <p:spPr>
              <a:xfrm>
                <a:off x="7164288" y="5373216"/>
                <a:ext cx="136815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Gamma</a:t>
                </a:r>
                <a:endParaRPr lang="pl-PL" dirty="0"/>
              </a:p>
            </p:txBody>
          </p:sp>
          <p:sp>
            <p:nvSpPr>
              <p:cNvPr id="30" name="pole tekstowe 29"/>
              <p:cNvSpPr txBox="1"/>
              <p:nvPr/>
            </p:nvSpPr>
            <p:spPr>
              <a:xfrm>
                <a:off x="7079520" y="1737682"/>
                <a:ext cx="1812121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Mikrofale</a:t>
                </a:r>
              </a:p>
              <a:p>
                <a:pPr algn="ctr"/>
                <a:r>
                  <a:rPr lang="pl-PL" dirty="0" smtClean="0"/>
                  <a:t>Fale radiowe</a:t>
                </a:r>
                <a:endParaRPr lang="pl-PL" dirty="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7137876" y="3306789"/>
                <a:ext cx="136815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VIS</a:t>
                </a:r>
                <a:endParaRPr lang="pl-PL" dirty="0"/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7164288" y="4108430"/>
                <a:ext cx="136815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UV</a:t>
                </a:r>
                <a:endParaRPr lang="pl-PL" dirty="0"/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7164288" y="4756502"/>
                <a:ext cx="136815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X</a:t>
                </a: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7149461" y="2596262"/>
                <a:ext cx="136815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IR</a:t>
                </a:r>
                <a:endParaRPr lang="pl-PL" dirty="0"/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5929384" y="5219908"/>
                <a:ext cx="1037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-12</a:t>
                </a:r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pl-PL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5982436" y="1609636"/>
                <a:ext cx="1037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sz="1400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-2</a:t>
                </a:r>
                <a:r>
                  <a:rPr lang="pl-PL" sz="1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pl-PL" sz="1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sz="1400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3</a:t>
                </a:r>
                <a:r>
                  <a:rPr lang="pl-PL" sz="1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pl-PL" sz="1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5929384" y="2420721"/>
                <a:ext cx="1037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-5</a:t>
                </a:r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pl-PL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5925259" y="3131676"/>
                <a:ext cx="1037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-6</a:t>
                </a:r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pl-PL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pole tekstowe 39"/>
              <p:cNvSpPr txBox="1"/>
              <p:nvPr/>
            </p:nvSpPr>
            <p:spPr>
              <a:xfrm>
                <a:off x="5945741" y="3923764"/>
                <a:ext cx="1037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-8</a:t>
                </a:r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pl-PL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pole tekstowe 40"/>
              <p:cNvSpPr txBox="1"/>
              <p:nvPr/>
            </p:nvSpPr>
            <p:spPr>
              <a:xfrm>
                <a:off x="5926286" y="4567353"/>
                <a:ext cx="1037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10</a:t>
                </a:r>
                <a:r>
                  <a:rPr lang="pl-PL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-10</a:t>
                </a:r>
                <a:r>
                  <a:rPr lang="pl-PL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pl-PL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" name="pole tekstowe 4"/>
            <p:cNvSpPr txBox="1"/>
            <p:nvPr/>
          </p:nvSpPr>
          <p:spPr>
            <a:xfrm>
              <a:off x="4129271" y="5401886"/>
              <a:ext cx="107156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10</a:t>
              </a:r>
              <a:r>
                <a:rPr lang="pl-PL" baseline="30000" dirty="0" smtClean="0"/>
                <a:t>4</a:t>
              </a:r>
              <a:r>
                <a:rPr lang="pl-PL" dirty="0" smtClean="0"/>
                <a:t>-10</a:t>
              </a:r>
              <a:r>
                <a:rPr lang="pl-PL" baseline="30000" dirty="0" smtClean="0"/>
                <a:t>7</a:t>
              </a:r>
              <a:endParaRPr lang="pl-PL" baseline="30000" dirty="0"/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4129388" y="4749331"/>
              <a:ext cx="107156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10</a:t>
              </a:r>
              <a:r>
                <a:rPr lang="pl-PL" baseline="30000" dirty="0" smtClean="0"/>
                <a:t>2</a:t>
              </a:r>
              <a:r>
                <a:rPr lang="pl-PL" dirty="0" smtClean="0"/>
                <a:t>-10</a:t>
              </a:r>
              <a:r>
                <a:rPr lang="pl-PL" baseline="30000" dirty="0"/>
                <a:t>5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4131403" y="3413244"/>
              <a:ext cx="1036455" cy="1015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pl-PL" dirty="0" smtClean="0"/>
            </a:p>
            <a:p>
              <a:pPr algn="ctr"/>
              <a:r>
                <a:rPr lang="pl-PL" dirty="0" smtClean="0"/>
                <a:t>1 – 100</a:t>
              </a:r>
            </a:p>
            <a:p>
              <a:endParaRPr lang="pl-PL" baseline="30000" dirty="0"/>
            </a:p>
            <a:p>
              <a:endParaRPr lang="pl-PL" baseline="30000" dirty="0"/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4129271" y="2605574"/>
              <a:ext cx="107156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10</a:t>
              </a:r>
              <a:r>
                <a:rPr lang="pl-PL" baseline="30000" dirty="0" smtClean="0"/>
                <a:t>-2 </a:t>
              </a:r>
              <a:r>
                <a:rPr lang="pl-PL" dirty="0" smtClean="0"/>
                <a:t>- 1</a:t>
              </a:r>
              <a:endParaRPr lang="pl-PL" baseline="30000" dirty="0"/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4129270" y="2016638"/>
              <a:ext cx="107156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10</a:t>
              </a:r>
              <a:r>
                <a:rPr lang="pl-PL" baseline="30000" dirty="0" smtClean="0"/>
                <a:t>-9</a:t>
              </a:r>
              <a:r>
                <a:rPr lang="pl-PL" dirty="0" smtClean="0"/>
                <a:t>-10</a:t>
              </a:r>
              <a:r>
                <a:rPr lang="pl-PL" baseline="30000" dirty="0" smtClean="0"/>
                <a:t>-3</a:t>
              </a:r>
              <a:endParaRPr lang="pl-PL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3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6162</TotalTime>
  <Words>1571</Words>
  <Application>Microsoft Office PowerPoint</Application>
  <PresentationFormat>Pokaz na ekranie (4:3)</PresentationFormat>
  <Paragraphs>362</Paragraphs>
  <Slides>41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Miejski</vt:lpstr>
      <vt:lpstr>Techniki emisyjne  </vt:lpstr>
      <vt:lpstr>ODDZIAŁYWANIE PROMIENIOWANIA  ELEKTROMAGNETYCZNEGO Z MATERIĄ</vt:lpstr>
      <vt:lpstr>Prezentacja programu PowerPoint</vt:lpstr>
      <vt:lpstr>Spektroskopia fluorescencyjna cząsteczkowa</vt:lpstr>
      <vt:lpstr>Prezentacja programu PowerPoint</vt:lpstr>
      <vt:lpstr>Spektroskopia</vt:lpstr>
      <vt:lpstr>Prezentacja programu PowerPoint</vt:lpstr>
      <vt:lpstr>Metody emisyjne</vt:lpstr>
      <vt:lpstr>Energia promieniowania elektromagnetycznego</vt:lpstr>
      <vt:lpstr>Luminescencja</vt:lpstr>
      <vt:lpstr>Prezentacja programu PowerPoint</vt:lpstr>
      <vt:lpstr>Fotoluminescencja</vt:lpstr>
      <vt:lpstr>Prezentacja programu PowerPoint</vt:lpstr>
      <vt:lpstr>Prezentacja programu PowerPoint</vt:lpstr>
      <vt:lpstr>Diagram Jabłońskiego</vt:lpstr>
      <vt:lpstr>Spektroskopia fluorescencyjna cząsteczkowa</vt:lpstr>
      <vt:lpstr>Spektroskopia fluorescencyjna cząsteczkowa</vt:lpstr>
      <vt:lpstr>Wygaszanie stężeniowe</vt:lpstr>
      <vt:lpstr>Prezentacja programu PowerPoint</vt:lpstr>
      <vt:lpstr>Zalety metody</vt:lpstr>
      <vt:lpstr>Fluorymetria i spektrofluorymetria znajduje zastosowanie w analizie:</vt:lpstr>
      <vt:lpstr>Aparatura</vt:lpstr>
      <vt:lpstr>Schemat spektrofluorymetru</vt:lpstr>
      <vt:lpstr>Prezentacja programu PowerPoint</vt:lpstr>
      <vt:lpstr>Fotometria płomieniowa</vt:lpstr>
      <vt:lpstr>Prezentacja programu PowerPoint</vt:lpstr>
      <vt:lpstr>Fotometria płomieniowa</vt:lpstr>
      <vt:lpstr>Prezentacja programu PowerPoint</vt:lpstr>
      <vt:lpstr>Prezentacja programu PowerPoint</vt:lpstr>
      <vt:lpstr>Prezentacja programu PowerPoint</vt:lpstr>
      <vt:lpstr>Prezentacja programu PowerPoint</vt:lpstr>
      <vt:lpstr>Fotometria płomieniowa</vt:lpstr>
      <vt:lpstr>Prezentacja programu PowerPoint</vt:lpstr>
      <vt:lpstr>Prezentacja programu PowerPoint</vt:lpstr>
      <vt:lpstr>Prezentacja programu PowerPoint</vt:lpstr>
      <vt:lpstr>Fotometria płomieniowa</vt:lpstr>
      <vt:lpstr>Fotometria płomieniowa</vt:lpstr>
      <vt:lpstr>Zastosowanie fotometrii płomieniowej</vt:lpstr>
      <vt:lpstr>Fotometria płomieniowa</vt:lpstr>
      <vt:lpstr>Fotometria płomieniowa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emisyjne</dc:title>
  <dc:creator>Karolina</dc:creator>
  <cp:lastModifiedBy>Karolina</cp:lastModifiedBy>
  <cp:revision>103</cp:revision>
  <dcterms:created xsi:type="dcterms:W3CDTF">2020-02-09T11:14:14Z</dcterms:created>
  <dcterms:modified xsi:type="dcterms:W3CDTF">2020-03-23T15:50:59Z</dcterms:modified>
</cp:coreProperties>
</file>