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1" r:id="rId27"/>
    <p:sldId id="280" r:id="rId28"/>
    <p:sldId id="288" r:id="rId29"/>
    <p:sldId id="294" r:id="rId30"/>
    <p:sldId id="295" r:id="rId31"/>
    <p:sldId id="296" r:id="rId32"/>
    <p:sldId id="289" r:id="rId33"/>
    <p:sldId id="290" r:id="rId34"/>
    <p:sldId id="292" r:id="rId35"/>
    <p:sldId id="291" r:id="rId36"/>
    <p:sldId id="297" r:id="rId37"/>
    <p:sldId id="298" r:id="rId38"/>
    <p:sldId id="293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Styl ciemny 1 — Ak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66" d="100"/>
          <a:sy n="66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2FC3D-C846-479F-BA5C-F8E15D38CD38}" type="datetimeFigureOut">
              <a:rPr lang="pl-PL" smtClean="0"/>
              <a:pPr/>
              <a:t>2019-09-17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C9588-D1F8-483A-826C-7AC7E1C39B7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9648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914400"/>
            <a:ext cx="3352800" cy="3581400"/>
          </a:xfrm>
        </p:spPr>
        <p:txBody>
          <a:bodyPr/>
          <a:lstStyle>
            <a:lvl1pPr>
              <a:lnSpc>
                <a:spcPct val="150000"/>
              </a:lnSpc>
              <a:defRPr sz="4400"/>
            </a:lvl1pPr>
          </a:lstStyle>
          <a:p>
            <a:pPr lvl="0"/>
            <a:r>
              <a:rPr lang="pl-PL" altLang="pl-PL" noProof="0" smtClean="0"/>
              <a:t>Kliknij, aby edytować styl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724400"/>
            <a:ext cx="3352800" cy="94615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pl-PL" altLang="pl-PL" noProof="0" smtClean="0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22B717-0BB2-4D16-986A-7C7795889202}" type="datetime1">
              <a:rPr lang="pl-PL" smtClean="0"/>
              <a:pPr/>
              <a:t>2019-09-17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39DCC9-F4CF-4238-A0E1-797C19413B5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4115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26C23-2A1B-47AE-B927-5ECD00A808BD}" type="datetime1">
              <a:rPr lang="pl-PL" smtClean="0"/>
              <a:pPr/>
              <a:t>2019-09-17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9DCC9-F4CF-4238-A0E1-797C19413B5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36750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809750" cy="5791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00200" y="304800"/>
            <a:ext cx="5276850" cy="5791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7905D-C028-4AE1-8980-5B2D64F7041B}" type="datetime1">
              <a:rPr lang="pl-PL" smtClean="0"/>
              <a:pPr/>
              <a:t>2019-09-17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9DCC9-F4CF-4238-A0E1-797C19413B5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69296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239000" cy="914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1600200" y="1371600"/>
            <a:ext cx="7239000" cy="4724400"/>
          </a:xfrm>
        </p:spPr>
        <p:txBody>
          <a:bodyPr/>
          <a:lstStyle/>
          <a:p>
            <a:pPr lvl="0"/>
            <a:r>
              <a:rPr lang="pl-PL" noProof="0" smtClean="0"/>
              <a:t>Kliknij ikonę, aby dodać tabelę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DBBDD4-2285-46DD-97A2-21836C169D08}" type="datetime1">
              <a:rPr lang="pl-PL" smtClean="0"/>
              <a:pPr/>
              <a:t>2019-09-17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9DCC9-F4CF-4238-A0E1-797C19413B5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6001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9BDFE-2CFA-4E8D-B140-88141B2744A4}" type="datetime1">
              <a:rPr lang="pl-PL" smtClean="0"/>
              <a:pPr/>
              <a:t>2019-09-17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9DCC9-F4CF-4238-A0E1-797C19413B5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110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DA0D1-453C-4163-A98D-B2FAECA28EAC}" type="datetime1">
              <a:rPr lang="pl-PL" smtClean="0"/>
              <a:pPr/>
              <a:t>2019-09-17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9DCC9-F4CF-4238-A0E1-797C19413B5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0884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00200" y="1371600"/>
            <a:ext cx="3543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95900" y="1371600"/>
            <a:ext cx="3543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FA55D-3567-4CB0-BC50-8B15714DA257}" type="datetime1">
              <a:rPr lang="pl-PL" smtClean="0"/>
              <a:pPr/>
              <a:t>2019-09-17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9DCC9-F4CF-4238-A0E1-797C19413B5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7119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AB8C3-8D90-4A30-9E24-4CD871C75436}" type="datetime1">
              <a:rPr lang="pl-PL" smtClean="0"/>
              <a:pPr/>
              <a:t>2019-09-17</a:t>
            </a:fld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9DCC9-F4CF-4238-A0E1-797C19413B5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1813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BA0E3-B533-434A-9595-B1C41C089597}" type="datetime1">
              <a:rPr lang="pl-PL" smtClean="0"/>
              <a:pPr/>
              <a:t>2019-09-17</a:t>
            </a:fld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9DCC9-F4CF-4238-A0E1-797C19413B5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0210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6BFA4-83DC-46B4-BD7D-0257CB37076E}" type="datetime1">
              <a:rPr lang="pl-PL" smtClean="0"/>
              <a:pPr/>
              <a:t>2019-09-17</a:t>
            </a:fld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9DCC9-F4CF-4238-A0E1-797C19413B5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5896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227CA-F85F-4739-82B2-4C8728F86579}" type="datetime1">
              <a:rPr lang="pl-PL" smtClean="0"/>
              <a:pPr/>
              <a:t>2019-09-17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9DCC9-F4CF-4238-A0E1-797C19413B5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21641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33BA8-A514-4916-9988-7C19EC9E9D16}" type="datetime1">
              <a:rPr lang="pl-PL" smtClean="0"/>
              <a:pPr/>
              <a:t>2019-09-17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9DCC9-F4CF-4238-A0E1-797C19413B5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49635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04800"/>
            <a:ext cx="723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239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907BF49F-9621-4BDA-A91B-685E615C1668}" type="datetime1">
              <a:rPr lang="pl-PL" smtClean="0"/>
              <a:pPr/>
              <a:t>2019-09-17</a:t>
            </a:fld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739DCC9-F4CF-4238-A0E1-797C19413B5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295456" cy="3581400"/>
          </a:xfrm>
        </p:spPr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STAŁE  RÓWNOWAGI REAKCJI PROTOLITYCZNYCH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81000" y="4724400"/>
            <a:ext cx="8223448" cy="946150"/>
          </a:xfrm>
        </p:spPr>
        <p:txBody>
          <a:bodyPr/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Krzywe miareczkowania słabych kwasów i słabych zasad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444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00200" y="692696"/>
            <a:ext cx="7239000" cy="554461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1,8·10</a:t>
            </a:r>
            <a:r>
              <a:rPr lang="pl-PL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-16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 K</a:t>
            </a:r>
            <a:r>
              <a:rPr lang="pl-PL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kw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55,55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55,55 &gt;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zas</a:t>
            </a:r>
            <a:r>
              <a:rPr lang="pl-PL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1,8·10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-16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Kwasy których K</a:t>
            </a:r>
            <a:r>
              <a:rPr lang="pl-PL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kw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1,8·10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-16 </a:t>
            </a:r>
            <a:r>
              <a:rPr lang="pl-PL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zasady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1,8·10</a:t>
            </a:r>
            <a:r>
              <a:rPr lang="pl-PL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-16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ulegają dysocjacji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Reakcje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protolityczne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przebiegają </a:t>
            </a:r>
            <a:r>
              <a:rPr lang="pl-PL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zawsze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między najmocniejszym kwasem i najmocniejszą zasadą, produktami reakcji są więc odpowiednio najsłabsza zasada i 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najsłabszy kwas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458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600200" y="476672"/>
                <a:ext cx="7239000" cy="56193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Hydroliza soli  np.CH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COONa</a:t>
                </a:r>
              </a:p>
              <a:p>
                <a:pPr marL="0" indent="0">
                  <a:buNone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A</a:t>
                </a: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H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      HA + OH</a:t>
                </a: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  <a:p>
                <a:pPr marL="0" indent="0">
                  <a:buNone/>
                </a:pP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b="0" i="0" smtClean="0">
                            <a:latin typeface="Cambria Math"/>
                            <a:cs typeface="Times New Roman" panose="02020603050405020304" pitchFamily="18" charset="0"/>
                          </a:rPr>
                          <m:t>HA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[</m:t>
                        </m:r>
                        <m:r>
                          <m:rPr>
                            <m:nor/>
                          </m:rPr>
                          <a:rPr lang="pl-PL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OH</m:t>
                        </m:r>
                        <m:r>
                          <m:rPr>
                            <m:nor/>
                          </m:rPr>
                          <a:rPr lang="pl-PL" b="0" i="0" baseline="30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pl-PL" b="0" i="0" baseline="30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</m:t>
                        </m:r>
                      </m:den>
                    </m:f>
                  </m:oMath>
                </a14:m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K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  <a:p>
                <a:pPr marL="0" indent="0">
                  <a:buNone/>
                </a:pP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COONa        CH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</a:t>
                </a: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Na</a:t>
                </a: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  <a:p>
                <a:pPr marL="0" indent="0">
                  <a:buNone/>
                </a:pPr>
                <a:r>
                  <a:rPr lang="pl-PL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+</a:t>
                </a:r>
              </a:p>
              <a:p>
                <a:pPr marL="0" indent="0">
                  <a:buNone/>
                </a:pPr>
                <a:r>
                  <a:rPr lang="pl-PL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HOH        H</a:t>
                </a: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OH</a:t>
                </a: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pl-PL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COOH</a:t>
                </a:r>
                <a:endParaRPr lang="pl-PL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pl-P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endParaRPr lang="pl-P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200" y="476672"/>
                <a:ext cx="7239000" cy="5619328"/>
              </a:xfrm>
              <a:blipFill rotWithShape="1">
                <a:blip r:embed="rId2" cstate="print"/>
                <a:stretch>
                  <a:fillRect l="-2190" t="-151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Łącznik prosty ze strzałką 4"/>
          <p:cNvCxnSpPr/>
          <p:nvPr/>
        </p:nvCxnSpPr>
        <p:spPr>
          <a:xfrm>
            <a:off x="4427984" y="1412776"/>
            <a:ext cx="576064" cy="0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4427984" y="2996952"/>
            <a:ext cx="576064" cy="0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4427984" y="4221088"/>
            <a:ext cx="576064" cy="0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V="1">
            <a:off x="5371224" y="4437112"/>
            <a:ext cx="0" cy="432048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2588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600200" y="692696"/>
                <a:ext cx="7239000" cy="54033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iloczynu jonowego wody</a:t>
                </a:r>
              </a:p>
              <a:p>
                <a:pPr marL="0" indent="0">
                  <a:buNone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[H</a:t>
                </a:r>
                <a:r>
                  <a:rPr lang="pl-PL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pl-PL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= K</a:t>
                </a:r>
                <a:r>
                  <a:rPr lang="pl-PL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/[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</a:p>
              <a:p>
                <a:pPr marL="0" indent="0">
                  <a:buNone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</a:p>
              <a:p>
                <a:pPr marL="0" indent="0">
                  <a:buNone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K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kw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pl-PL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[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pl-PL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pl-PL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HA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</m:t>
                        </m:r>
                      </m:den>
                    </m:f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K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kw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pl-PL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pl-PL" b="0" i="0" baseline="-25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pl-PL" b="0" i="0" baseline="30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OH</m:t>
                        </m:r>
                        <m:r>
                          <m:rPr>
                            <m:nor/>
                          </m:rPr>
                          <a:rPr lang="pl-PL" b="0" i="0" baseline="30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pl-PL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HA</m:t>
                        </m:r>
                        <m:r>
                          <m:rPr>
                            <m:nor/>
                          </m:rPr>
                          <a:rPr lang="pl-PL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</m:t>
                        </m:r>
                      </m:den>
                    </m:f>
                    <m:r>
                      <a:rPr lang="pl-PL" b="0" i="1" dirty="0" smtClean="0">
                        <a:latin typeface="Cambria Math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pl-PL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pl-PL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pl-PL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w</m:t>
                    </m:r>
                    <m:r>
                      <m:rPr>
                        <m:nor/>
                      </m:rPr>
                      <a:rPr lang="pl-PL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</a:p>
              <a:p>
                <a:pPr marL="0" indent="0">
                  <a:buNone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endParaRPr lang="pl-P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200" y="692696"/>
                <a:ext cx="7239000" cy="5403304"/>
              </a:xfrm>
              <a:blipFill rotWithShape="1">
                <a:blip r:embed="rId2" cstate="print"/>
                <a:stretch>
                  <a:fillRect l="-2190" t="-158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Łącznik prosty ze strzałką 7"/>
          <p:cNvCxnSpPr/>
          <p:nvPr/>
        </p:nvCxnSpPr>
        <p:spPr>
          <a:xfrm>
            <a:off x="3419872" y="1916832"/>
            <a:ext cx="1440160" cy="504056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/>
          <p:nvPr/>
        </p:nvCxnSpPr>
        <p:spPr>
          <a:xfrm>
            <a:off x="6228184" y="3789040"/>
            <a:ext cx="0" cy="648072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821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600200" y="548680"/>
                <a:ext cx="7239000" cy="5547320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l-P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pl-PL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kw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l-P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pl-PL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w</m:t>
                          </m:r>
                        </m:den>
                      </m:f>
                      <m:r>
                        <m:rPr>
                          <m:nor/>
                        </m:rPr>
                        <a:rPr lang="pl-PL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l-PL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l-P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pl-P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pl-PL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pl-P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pl-PL" i="1">
                              <a:latin typeface="Cambria Math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pl-P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OH</m:t>
                          </m:r>
                          <m:r>
                            <m:rPr>
                              <m:nor/>
                            </m:rPr>
                            <a:rPr lang="pl-PL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pl-P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][</m:t>
                          </m:r>
                          <m:r>
                            <m:rPr>
                              <m:nor/>
                            </m:rPr>
                            <a:rPr lang="pl-P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HA</m:t>
                          </m:r>
                          <m:r>
                            <m:rPr>
                              <m:nor/>
                            </m:rPr>
                            <a:rPr lang="pl-PL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] </m:t>
                          </m:r>
                        </m:den>
                      </m:f>
                    </m:oMath>
                  </m:oMathPara>
                </a14:m>
                <a:endParaRPr lang="pl-PL" dirty="0" smtClean="0"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pl-PL" sz="2000" dirty="0" smtClean="0"/>
                  <a:t>Odwracamy ułamek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pl-PL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w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pl-PL" b="0" i="0" baseline="-25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kw</m:t>
                        </m:r>
                      </m:den>
                    </m:f>
                    <m:r>
                      <m:rPr>
                        <m:nor/>
                      </m:rPr>
                      <a:rPr lang="pl-PL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OH</m:t>
                        </m:r>
                        <m:r>
                          <m:rPr>
                            <m:nor/>
                          </m:rPr>
                          <a:rPr lang="pl-PL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][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HA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pl-PL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K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                                                                                     </a:t>
                </a:r>
              </a:p>
              <a:p>
                <a:pPr marL="0" indent="0" algn="ctr">
                  <a:buNone/>
                </a:pPr>
                <a:endParaRPr lang="pl-PL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K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pl-PL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w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pl-PL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kw</m:t>
                        </m:r>
                      </m:den>
                    </m:f>
                  </m:oMath>
                </a14:m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;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</a:t>
                </a:r>
                <a:r>
                  <a:rPr lang="pl-PL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x</a:t>
                </a: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pl-PL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w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pl-PL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kw</m:t>
                        </m:r>
                      </m:den>
                    </m:f>
                  </m:oMath>
                </a14:m>
                <a:endParaRPr lang="pl-PL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pl-PL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x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l-PL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pl-PL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m:rPr>
                                <m:nor/>
                              </m:rPr>
                              <a:rPr lang="pl-PL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w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pl-PL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m:rPr>
                                <m:nor/>
                              </m:rPr>
                              <a:rPr lang="pl-PL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kw</m:t>
                            </m:r>
                            <m:r>
                              <m:rPr>
                                <m:nor/>
                              </m:rPr>
                              <a:rPr lang="pl-PL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pl-PL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cs</m:t>
                            </m:r>
                          </m:den>
                        </m:f>
                      </m:e>
                    </m:rad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pl-P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200" y="548680"/>
                <a:ext cx="7239000" cy="5547320"/>
              </a:xfrm>
              <a:blipFill rotWithShape="1">
                <a:blip r:embed="rId2" cstate="print"/>
                <a:stretch>
                  <a:fillRect r="-6074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031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5656" y="1052736"/>
            <a:ext cx="7239000" cy="497125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Dla NH</a:t>
            </a:r>
            <a:r>
              <a:rPr lang="pl-PL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Hydroliza soli zwiększa się  z     rozcieńczeniem roztworu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9424528"/>
              </p:ext>
            </p:extLst>
          </p:nvPr>
        </p:nvGraphicFramePr>
        <p:xfrm>
          <a:off x="1907704" y="2132856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C(mol/litr)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X(stopień hydrolizy)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0,002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0,1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0,007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0,01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0,02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0,001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0,07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194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00200" y="692696"/>
            <a:ext cx="7239000" cy="5403304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Stężenie jonów wodorowych </a:t>
            </a:r>
          </a:p>
          <a:p>
            <a:pPr marL="0" indent="0" algn="ctr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 roztworów kwasów, zasad i soli</a:t>
            </a:r>
          </a:p>
          <a:p>
            <a:pPr marL="0" indent="0" algn="ctr">
              <a:buNone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dla mocnego kwasu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pH = -log c</a:t>
            </a:r>
            <a:r>
              <a:rPr lang="pl-PL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pH = -log [H</a:t>
            </a:r>
            <a:r>
              <a:rPr lang="pl-PL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dla mocnej zasady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pOH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-log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l-PL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14 -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pOH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3565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600200" y="332656"/>
                <a:ext cx="7239000" cy="612068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pl-P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dla słabego kwasu</a:t>
                </a:r>
              </a:p>
              <a:p>
                <a:pPr marL="0" indent="0">
                  <a:buNone/>
                </a:pPr>
                <a:r>
                  <a:rPr lang="pl-P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HA </a:t>
                </a:r>
                <a:r>
                  <a:rPr lang="pl-PL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H</a:t>
                </a:r>
                <a:r>
                  <a:rPr lang="pl-PL" baseline="-25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       A</a:t>
                </a:r>
                <a:r>
                  <a:rPr lang="pl-PL" baseline="30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pl-PL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H</a:t>
                </a:r>
                <a:r>
                  <a:rPr lang="pl-PL" baseline="-25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pl-PL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pl-PL" baseline="30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 </a:t>
                </a:r>
              </a:p>
              <a:p>
                <a:pPr marL="0" indent="0" algn="ctr">
                  <a:buNone/>
                </a:pPr>
                <a:r>
                  <a:rPr lang="pl-P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pl-PL" baseline="-25000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kw </a:t>
                </a:r>
                <a:r>
                  <a:rPr lang="pl-PL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pl-PL" baseline="30000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pl-PL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[</m:t>
                        </m:r>
                        <m:r>
                          <m:rPr>
                            <m:nor/>
                          </m:rPr>
                          <a:rPr lang="pl-PL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pl-PL" baseline="-25000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pl-PL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pl-PL" baseline="30000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pl-PL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pl-PL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HA</m:t>
                        </m:r>
                        <m:r>
                          <m:rPr>
                            <m:nor/>
                          </m:rPr>
                          <a:rPr lang="pl-PL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</m:t>
                        </m:r>
                      </m:den>
                    </m:f>
                  </m:oMath>
                </a14:m>
                <a:endParaRPr lang="pl-PL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pl-PL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pl-PL" baseline="-250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pl-PL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pl-PL" baseline="300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pl-P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pl-PL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pl-PL" baseline="300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pl-PL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] </m:t>
                    </m:r>
                  </m:oMath>
                </a14:m>
                <a:r>
                  <a:rPr lang="pl-P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  </a:t>
                </a:r>
                <a:r>
                  <a:rPr lang="el-GR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l-P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pl-P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2 % to  [HA] =c</a:t>
                </a:r>
                <a:r>
                  <a:rPr lang="pl-PL" baseline="-25000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</a:p>
              <a:p>
                <a:pPr marL="0" indent="0">
                  <a:buNone/>
                </a:pPr>
                <a:r>
                  <a:rPr lang="pl-P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K</a:t>
                </a:r>
                <a:r>
                  <a:rPr lang="pl-PL" baseline="-25000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kw </a:t>
                </a:r>
                <a:r>
                  <a:rPr lang="pl-PL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[</m:t>
                        </m:r>
                        <m:r>
                          <m:rPr>
                            <m:nor/>
                          </m:rPr>
                          <a:rPr lang="pl-PL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pl-PL" baseline="-25000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pl-PL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pl-PL" baseline="30000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pl-PL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pl-PL" b="0" i="0" baseline="30000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pl-PL" baseline="-25000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pl-PL" baseline="-25000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l-P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pl-P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pl-P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stąd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pl-PL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pl-PL" baseline="-250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pl-PL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pl-PL" baseline="300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pl-PL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  <a:r>
                  <a:rPr lang="pl-P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i="1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pl-PL" b="0" i="0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pl-PL" b="0" i="0" baseline="-25000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kw</m:t>
                        </m:r>
                        <m:r>
                          <a:rPr lang="pl-PL" b="0" i="0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l-PL" b="0" i="0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ck</m:t>
                        </m:r>
                      </m:e>
                    </m:rad>
                  </m:oMath>
                </a14:m>
                <a:r>
                  <a:rPr lang="pl-P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-log</a:t>
                </a:r>
              </a:p>
              <a:p>
                <a:pPr marL="0" indent="0">
                  <a:buNone/>
                </a:pPr>
                <a:r>
                  <a:rPr lang="pl-PL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pH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l-PL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l-P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(pK</a:t>
                </a:r>
                <a:r>
                  <a:rPr lang="pl-PL" baseline="-25000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kw</a:t>
                </a:r>
                <a:r>
                  <a:rPr lang="pl-P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log c</a:t>
                </a:r>
                <a:r>
                  <a:rPr lang="pl-PL" baseline="-25000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pl-P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pl-PL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200" y="332656"/>
                <a:ext cx="7239000" cy="6120680"/>
              </a:xfrm>
              <a:blipFill rotWithShape="1">
                <a:blip r:embed="rId2" cstate="print"/>
                <a:stretch>
                  <a:fillRect l="-2190" t="-139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Łącznik prostoliniowy 10"/>
          <p:cNvCxnSpPr/>
          <p:nvPr/>
        </p:nvCxnSpPr>
        <p:spPr>
          <a:xfrm>
            <a:off x="6228184" y="4797152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4860032" y="1196752"/>
            <a:ext cx="5760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9232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600200" y="476672"/>
                <a:ext cx="7239000" cy="5904656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dla słabej zasady</a:t>
                </a:r>
              </a:p>
              <a:p>
                <a:pPr marL="0" indent="0">
                  <a:buNone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B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H</a:t>
                </a:r>
                <a:r>
                  <a:rPr lang="pl-PL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       BH</a:t>
                </a:r>
                <a:r>
                  <a:rPr lang="pl-PL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OH</a:t>
                </a:r>
                <a:r>
                  <a:rPr lang="pl-PL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  <a:p>
                <a:pPr marL="0" indent="0">
                  <a:buNone/>
                </a:pPr>
                <a:r>
                  <a:rPr lang="pl-PL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pl-PL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zas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HB</m:t>
                        </m:r>
                        <m:r>
                          <m:rPr>
                            <m:nor/>
                          </m:rPr>
                          <a:rPr lang="pl-PL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[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OH</m:t>
                        </m:r>
                        <m:r>
                          <m:rPr>
                            <m:nor/>
                          </m:rPr>
                          <a:rPr lang="pl-PL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</m:t>
                        </m:r>
                      </m:den>
                    </m:f>
                  </m:oMath>
                </a14:m>
                <a:endPara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pl-PL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] </m:t>
                    </m:r>
                    <m:r>
                      <m:rPr>
                        <m:nor/>
                      </m:rPr>
                      <a:rPr lang="pl-PL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OH</m:t>
                    </m:r>
                    <m:r>
                      <m:rPr>
                        <m:nor/>
                      </m:rPr>
                      <a:rPr lang="pl-PL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  <a:r>
                  <a:rPr lang="el-GR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l-PL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pl-PL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2 % to  </a:t>
                </a:r>
                <a:r>
                  <a:rPr lang="pl-P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pl-PL" b="1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pl-P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  <a:r>
                  <a:rPr lang="pl-PL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pl-PL" dirty="0" err="1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pl-PL" baseline="-25000" dirty="0" err="1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pl-PL" baseline="-250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pl-PL" dirty="0" err="1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pl-PL" baseline="-25000" dirty="0" err="1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zas</a:t>
                </a:r>
                <a:r>
                  <a:rPr lang="pl-PL" baseline="-25000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[</m:t>
                        </m:r>
                        <m:r>
                          <m:rPr>
                            <m:nor/>
                          </m:rPr>
                          <a:rPr lang="pl-PL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OH</m:t>
                        </m:r>
                        <m:r>
                          <m:rPr>
                            <m:nor/>
                          </m:rPr>
                          <a:rPr lang="pl-PL" b="0" i="0" baseline="30000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pl-PL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pl-PL" baseline="30000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pl-PL" b="0" i="0" baseline="-25000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pl-PL" baseline="-25000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pl-PL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OH</m:t>
                    </m:r>
                    <m:r>
                      <m:rPr>
                        <m:nor/>
                      </m:rPr>
                      <a:rPr lang="pl-PL" b="0" i="0" baseline="30000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pl-PL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i="1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pl-PL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pl-PL" b="0" i="0" baseline="-25000" dirty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zas</m:t>
                        </m:r>
                        <m:r>
                          <a:rPr lang="pl-PL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l-PL" dirty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cz</m:t>
                        </m:r>
                      </m:e>
                    </m:rad>
                  </m:oMath>
                </a14:m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; </a:t>
                </a:r>
                <a:r>
                  <a:rPr lang="pl-PL" dirty="0" err="1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pOH</a:t>
                </a:r>
                <a:r>
                  <a:rPr lang="pl-P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l-PL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pl-PL" dirty="0" err="1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pK</a:t>
                </a:r>
                <a:r>
                  <a:rPr lang="pl-PL" baseline="-25000" dirty="0" err="1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zas</a:t>
                </a:r>
                <a:r>
                  <a:rPr lang="pl-P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log </a:t>
                </a:r>
                <a:r>
                  <a:rPr lang="pl-PL" dirty="0" err="1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pl-PL" baseline="-25000" dirty="0" err="1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pl-P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pl-P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pH = 14 -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l-PL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pl-PL" dirty="0" err="1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pK</a:t>
                </a:r>
                <a:r>
                  <a:rPr lang="pl-PL" baseline="-25000" dirty="0" err="1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zas</a:t>
                </a:r>
                <a:r>
                  <a:rPr lang="pl-PL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log c</a:t>
                </a:r>
                <a:r>
                  <a:rPr lang="pl-PL" baseline="-25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pl-PL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pl-PL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200" y="476672"/>
                <a:ext cx="7239000" cy="5904656"/>
              </a:xfrm>
              <a:blipFill rotWithShape="1">
                <a:blip r:embed="rId2" cstate="print"/>
                <a:stretch>
                  <a:fillRect l="-2190" t="-1445" r="-168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Łącznik prosty ze strzałką 4"/>
          <p:cNvCxnSpPr/>
          <p:nvPr/>
        </p:nvCxnSpPr>
        <p:spPr>
          <a:xfrm>
            <a:off x="4629975" y="1412776"/>
            <a:ext cx="3600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6627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600200" y="548680"/>
                <a:ext cx="7239000" cy="554732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dla  soli słabego kwasu i mocnej zasady</a:t>
                </a:r>
              </a:p>
              <a:p>
                <a:pPr marL="0" indent="0">
                  <a:buNone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(pk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pK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kw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log c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pl-P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dla soli słabej zasady i mocnego kwasu</a:t>
                </a:r>
              </a:p>
              <a:p>
                <a:pPr marL="0" indent="0">
                  <a:buNone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(pk</a:t>
                </a:r>
                <a:r>
                  <a:rPr lang="pl-PL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pl-PL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pK</a:t>
                </a:r>
                <a:r>
                  <a:rPr lang="pl-PL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zas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 c</a:t>
                </a:r>
                <a:r>
                  <a:rPr lang="pl-PL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200" y="548680"/>
                <a:ext cx="7239000" cy="5547320"/>
              </a:xfrm>
              <a:blipFill rotWithShape="1">
                <a:blip r:embed="rId2" cstate="print"/>
                <a:stretch>
                  <a:fillRect l="-2190" t="-153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2891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600200" y="548680"/>
                <a:ext cx="7239000" cy="554732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dla buforu składającego się ze słabego kwasu i jego soli z mocną zasadą</a:t>
                </a:r>
              </a:p>
              <a:p>
                <a:pPr marL="0" indent="0">
                  <a:buNone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pH = 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pK</a:t>
                </a:r>
                <a:r>
                  <a:rPr lang="pl-PL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kw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pl-PL" b="0" i="0" baseline="-25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pl-PL" baseline="-25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dla buforu składającego się ze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słabej zasady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jej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soli z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mocnym kwasem</a:t>
                </a:r>
              </a:p>
              <a:p>
                <a:pPr marL="0" indent="0">
                  <a:buNone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pH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pl-PL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pK</a:t>
                </a:r>
                <a:r>
                  <a:rPr lang="pl-PL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pl-PL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pK</a:t>
                </a:r>
                <a:r>
                  <a:rPr lang="pl-PL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zas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pl-PL" b="0" i="0" baseline="-2500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pl-PL" b="0" i="0" baseline="-25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pl-P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pl-P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200" y="548680"/>
                <a:ext cx="7239000" cy="5547320"/>
              </a:xfrm>
              <a:blipFill rotWithShape="1">
                <a:blip r:embed="rId2" cstate="print"/>
                <a:stretch>
                  <a:fillRect l="-1938" t="-153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074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Iloczyn jonowy wody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2119184" y="2763792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1340768"/>
                <a:ext cx="7723584" cy="4724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Woda wykazuje nieznaczną dysocjację elektrolityczną</a:t>
                </a:r>
              </a:p>
              <a:p>
                <a:pPr marL="0" indent="0">
                  <a:buNone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2H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     H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    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     H</a:t>
                </a: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  <a:p>
                <a:pPr marL="0" indent="0">
                  <a:buNone/>
                </a:pPr>
                <a:endParaRPr lang="pl-PL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pl-PL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l-PL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pl-PL" b="0" i="0" baseline="-2500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pl-PL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O</m:t>
                            </m:r>
                            <m:r>
                              <a:rPr lang="pl-PL" b="0" i="1" baseline="3000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</m:e>
                        </m:d>
                        <m:r>
                          <a:rPr lang="pl-PL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∙[</m:t>
                        </m:r>
                        <m:r>
                          <m:rPr>
                            <m:sty m:val="p"/>
                          </m:rPr>
                          <a:rPr lang="pl-PL" b="0" i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OH</m:t>
                        </m:r>
                        <m:r>
                          <a:rPr lang="pl-PL" b="0" i="1" baseline="3000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l-PL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pl-PL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l-PL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pl-PL" b="0" i="0" baseline="-2500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pl-PL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</m:d>
                        <m:r>
                          <a:rPr lang="pl-PL" b="0" i="1" baseline="3000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pl-PL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pl-PL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l-PL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  <m:r>
                              <a:rPr lang="pl-PL" b="0" i="1" baseline="3000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</m:e>
                        </m:d>
                        <m:r>
                          <a:rPr lang="pl-PL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∙[</m:t>
                        </m:r>
                        <m:r>
                          <m:rPr>
                            <m:sty m:val="p"/>
                          </m:rPr>
                          <a:rPr lang="pl-PL" b="0" i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OH</m:t>
                        </m:r>
                        <m:r>
                          <a:rPr lang="pl-PL" b="0" i="1" baseline="3000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l-PL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pl-PL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l-PL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pl-PL" b="0" i="0" baseline="-2500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pl-PL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</m:d>
                      </m:den>
                    </m:f>
                  </m:oMath>
                </a14:m>
                <a:r>
                  <a:rPr lang="pl-PL" i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1340768"/>
                <a:ext cx="7723584" cy="4724400"/>
              </a:xfrm>
              <a:blipFill rotWithShape="1">
                <a:blip r:embed="rId2" cstate="print"/>
                <a:stretch>
                  <a:fillRect l="-1973" t="-180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Łącznik prosty ze strzałką 18"/>
          <p:cNvCxnSpPr/>
          <p:nvPr/>
        </p:nvCxnSpPr>
        <p:spPr>
          <a:xfrm>
            <a:off x="6164104" y="2763792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9085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600200" y="476672"/>
                <a:ext cx="7239000" cy="5619328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dla soli słabego kwasu i słabej zasady</a:t>
                </a:r>
              </a:p>
              <a:p>
                <a:pPr marL="0" indent="0">
                  <a:buNone/>
                </a:pPr>
                <a:r>
                  <a:rPr lang="pl-PL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 =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(pk</a:t>
                </a:r>
                <a:r>
                  <a:rPr lang="pl-PL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pK</a:t>
                </a:r>
                <a:r>
                  <a:rPr lang="pl-PL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kw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pl-PL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pK</a:t>
                </a:r>
                <a:r>
                  <a:rPr lang="pl-PL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zas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dla soli kwaśnych</a:t>
                </a:r>
                <a:endParaRPr lang="pl-P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200" y="476672"/>
                <a:ext cx="7239000" cy="5619328"/>
              </a:xfrm>
              <a:blipFill rotWithShape="1">
                <a:blip r:embed="rId2" cstate="print"/>
                <a:stretch>
                  <a:fillRect l="-1938" t="-151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164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548680"/>
            <a:ext cx="7579568" cy="554732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Krzywe miareczkowania alkacymetrycznego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Mocny kwas + mocna zasada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Mocna zasada + mocny kwas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Słaby kwas (w tym kwas wieloprotonowy)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mocna zasada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Słaba zasada + mocny kwas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0454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00200" y="476672"/>
            <a:ext cx="7239000" cy="561932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Krzywa miareczkowania mocnego kwasu mocną zasadą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/>
          <a:srcRect l="40512" t="53235" r="37331" b="12353"/>
          <a:stretch/>
        </p:blipFill>
        <p:spPr bwMode="auto">
          <a:xfrm>
            <a:off x="2483768" y="1824037"/>
            <a:ext cx="5184575" cy="4413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151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5656" y="269032"/>
            <a:ext cx="7239000" cy="5691336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Krzywa miareczkowania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słabego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kwasu mocną zasadą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/>
          <a:srcRect l="44467" t="66666" r="40605" b="11865"/>
          <a:stretch/>
        </p:blipFill>
        <p:spPr bwMode="auto">
          <a:xfrm>
            <a:off x="2339752" y="1772816"/>
            <a:ext cx="4968552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207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00200" y="476672"/>
            <a:ext cx="7239000" cy="5619328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Krzywa miareczkowania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słabej zasady mocnym kwasem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/>
          <p:nvPr/>
        </p:nvPicPr>
        <p:blipFill rotWithShape="1">
          <a:blip r:embed="rId2" cstate="print"/>
          <a:srcRect l="45456" t="67033" r="42040" b="12506"/>
          <a:stretch/>
        </p:blipFill>
        <p:spPr bwMode="auto">
          <a:xfrm>
            <a:off x="2195736" y="1700808"/>
            <a:ext cx="5112568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770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Miareczkowanie słabego kwasu jednoprotonowego mocną zasadą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Etapy miareczkowania: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Etap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        - 1 punkt – pH</a:t>
            </a:r>
            <a:r>
              <a:rPr lang="pl-PL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Etap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         - (0 –– 100 %)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 II         -  1 punkt (100%)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 III        - (&gt; 100%)    </a:t>
            </a:r>
          </a:p>
          <a:p>
            <a:pPr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8784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75656" y="980728"/>
            <a:ext cx="6768752" cy="3581400"/>
          </a:xfrm>
        </p:spPr>
        <p:txBody>
          <a:bodyPr/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MIARECZKOWANIE KWASÓW I ZASAD WIELOPROTONOWYCH</a:t>
            </a: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526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Miareczkowano 50 cm</a:t>
            </a:r>
            <a:r>
              <a:rPr lang="pl-PL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   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 M   H</a:t>
            </a:r>
            <a:r>
              <a:rPr lang="pl-PL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pl-PL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roztworem     0,1 M NaOH</a:t>
            </a:r>
          </a:p>
          <a:p>
            <a:pPr marL="0" lvl="0" indent="0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7,5 · 10</a:t>
            </a:r>
            <a:r>
              <a:rPr lang="pl-PL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pK</a:t>
            </a:r>
            <a:r>
              <a:rPr lang="pl-PL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2,12</a:t>
            </a:r>
          </a:p>
          <a:p>
            <a:pPr marL="0" indent="0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pl-PL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6,2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pl-PL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pK</a:t>
            </a:r>
            <a:r>
              <a:rPr lang="pl-PL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7,21</a:t>
            </a:r>
            <a:endParaRPr lang="pl-PL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4,8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pl-PL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-13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pK</a:t>
            </a:r>
            <a:r>
              <a:rPr lang="pl-PL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=12,32</a:t>
            </a:r>
            <a:endParaRPr lang="pl-PL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pl-PL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27</a:t>
            </a:fld>
            <a:endParaRPr lang="pl-PL"/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9" name="Tabe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1256369"/>
                  </p:ext>
                </p:extLst>
              </p:nvPr>
            </p:nvGraphicFramePr>
            <p:xfrm>
              <a:off x="1763688" y="4365104"/>
              <a:ext cx="6960097" cy="1393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5440"/>
                    <a:gridCol w="986580"/>
                    <a:gridCol w="1397655"/>
                    <a:gridCol w="2466450"/>
                    <a:gridCol w="79397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l-PL" dirty="0" smtClean="0"/>
                            <a:t>Etap </a:t>
                          </a:r>
                          <a:r>
                            <a:rPr lang="pl-PL" dirty="0" err="1" smtClean="0"/>
                            <a:t>miarecz</a:t>
                          </a:r>
                          <a:r>
                            <a:rPr lang="pl-PL" dirty="0" smtClean="0"/>
                            <a:t>-</a:t>
                          </a:r>
                        </a:p>
                        <a:p>
                          <a:r>
                            <a:rPr lang="pl-PL" dirty="0" smtClean="0"/>
                            <a:t>kowania</a:t>
                          </a:r>
                          <a:endParaRPr lang="pl-P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l-PL" dirty="0" smtClean="0"/>
                            <a:t>Ilość NaOH</a:t>
                          </a:r>
                        </a:p>
                        <a:p>
                          <a:r>
                            <a:rPr lang="pl-PL" dirty="0" smtClean="0"/>
                            <a:t>[ml]</a:t>
                          </a:r>
                          <a:endParaRPr lang="pl-P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l-PL" dirty="0" smtClean="0"/>
                            <a:t>Skład roztworu</a:t>
                          </a:r>
                          <a:endParaRPr lang="pl-P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l-PL" dirty="0" smtClean="0"/>
                            <a:t>Wzór na obliczanie pH</a:t>
                          </a:r>
                          <a:endParaRPr lang="pl-P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l-PL" dirty="0" smtClean="0"/>
                            <a:t>pH</a:t>
                          </a:r>
                          <a:endParaRPr lang="pl-P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</a:rPr>
                            <a:t>0 (pH</a:t>
                          </a:r>
                          <a:r>
                            <a:rPr lang="pl-PL" baseline="-25000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</a:rPr>
                            <a:t>0</a:t>
                          </a:r>
                          <a:r>
                            <a:rPr lang="pl-PL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</a:rPr>
                            <a:t>)</a:t>
                          </a:r>
                          <a:endParaRPr lang="pl-PL" dirty="0">
                            <a:solidFill>
                              <a:schemeClr val="accent4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</a:rPr>
                            <a:t>0</a:t>
                          </a:r>
                          <a:endParaRPr lang="pl-PL" dirty="0">
                            <a:solidFill>
                              <a:schemeClr val="accent4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pl-PL" sz="1800" baseline="-25000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pl-PL" sz="1800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</a:t>
                          </a:r>
                          <a:r>
                            <a:rPr lang="pl-PL" sz="1800" baseline="-25000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pl-PL" dirty="0">
                            <a:solidFill>
                              <a:schemeClr val="accent4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pl-PL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i="1" smtClean="0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b="0" i="1" smtClean="0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l-PL" b="0" i="1" smtClean="0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pl-PL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(pK</a:t>
                          </a:r>
                          <a:r>
                            <a:rPr lang="pl-PL" baseline="-25000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kw</a:t>
                          </a:r>
                          <a:r>
                            <a:rPr lang="pl-PL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– log c</a:t>
                          </a:r>
                          <a:r>
                            <a:rPr lang="pl-PL" baseline="-25000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pl-PL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pl-PL" dirty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</a:rPr>
                            <a:t>1,41</a:t>
                          </a:r>
                          <a:endParaRPr lang="pl-PL" dirty="0">
                            <a:solidFill>
                              <a:schemeClr val="accent4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9" name="Tabe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3521256369"/>
                  </p:ext>
                </p:extLst>
              </p:nvPr>
            </p:nvGraphicFramePr>
            <p:xfrm>
              <a:off x="1763688" y="4365104"/>
              <a:ext cx="6960097" cy="1393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5440"/>
                    <a:gridCol w="986580"/>
                    <a:gridCol w="1397655"/>
                    <a:gridCol w="2466450"/>
                    <a:gridCol w="793972"/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pl-PL" dirty="0" smtClean="0"/>
                            <a:t>Etap </a:t>
                          </a:r>
                          <a:r>
                            <a:rPr lang="pl-PL" dirty="0" err="1" smtClean="0"/>
                            <a:t>miarecz</a:t>
                          </a:r>
                          <a:r>
                            <a:rPr lang="pl-PL" dirty="0" smtClean="0"/>
                            <a:t>-</a:t>
                          </a:r>
                        </a:p>
                        <a:p>
                          <a:r>
                            <a:rPr lang="pl-PL" dirty="0" smtClean="0"/>
                            <a:t>kowania</a:t>
                          </a:r>
                          <a:endParaRPr lang="pl-P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l-PL" dirty="0" smtClean="0"/>
                            <a:t>Ilość NaOH</a:t>
                          </a:r>
                        </a:p>
                        <a:p>
                          <a:r>
                            <a:rPr lang="pl-PL" dirty="0" smtClean="0"/>
                            <a:t>[ml]</a:t>
                          </a:r>
                          <a:endParaRPr lang="pl-P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l-PL" dirty="0" smtClean="0"/>
                            <a:t>Skład roztworu</a:t>
                          </a:r>
                          <a:endParaRPr lang="pl-P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l-PL" dirty="0" smtClean="0"/>
                            <a:t>Wzór na obliczanie pH</a:t>
                          </a:r>
                          <a:endParaRPr lang="pl-P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l-PL" dirty="0" smtClean="0"/>
                            <a:t>pH</a:t>
                          </a:r>
                          <a:endParaRPr lang="pl-PL" dirty="0"/>
                        </a:p>
                      </a:txBody>
                      <a:tcPr/>
                    </a:tc>
                  </a:tr>
                  <a:tr h="4787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</a:rPr>
                            <a:t>0 (pH</a:t>
                          </a:r>
                          <a:r>
                            <a:rPr lang="pl-PL" baseline="-25000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</a:rPr>
                            <a:t>0</a:t>
                          </a:r>
                          <a:r>
                            <a:rPr lang="pl-PL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</a:rPr>
                            <a:t>)</a:t>
                          </a:r>
                          <a:endParaRPr lang="pl-PL" dirty="0">
                            <a:solidFill>
                              <a:schemeClr val="accent4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</a:rPr>
                            <a:t>0</a:t>
                          </a:r>
                          <a:endParaRPr lang="pl-PL" dirty="0">
                            <a:solidFill>
                              <a:schemeClr val="accent4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pl-PL" sz="1800" baseline="-25000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pl-PL" sz="1800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</a:t>
                          </a:r>
                          <a:r>
                            <a:rPr lang="pl-PL" sz="1800" baseline="-25000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pl-PL" dirty="0">
                            <a:solidFill>
                              <a:schemeClr val="accent4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 dirty="0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9877" t="-196203" r="-32346" b="-7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</a:rPr>
                            <a:t>1,41</a:t>
                          </a:r>
                          <a:endParaRPr lang="pl-PL" dirty="0">
                            <a:solidFill>
                              <a:schemeClr val="accent4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="" xmlns:p14="http://schemas.microsoft.com/office/powerpoint/2010/main" val="253995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620688"/>
            <a:ext cx="7579568" cy="5475312"/>
          </a:xfrm>
        </p:spPr>
        <p:txBody>
          <a:bodyPr/>
          <a:lstStyle/>
          <a:p>
            <a:pPr marL="0" indent="0">
              <a:buNone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Przed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=0,01          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=0,003 </a:t>
            </a:r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H</a:t>
            </a:r>
            <a:r>
              <a:rPr lang="pl-PL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pl-PL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NaOH    </a:t>
            </a:r>
            <a:r>
              <a:rPr lang="pl-PL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K1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NaH</a:t>
            </a:r>
            <a:r>
              <a:rPr lang="pl-PL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pl-PL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l-PL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reakcji         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=0,007                 0                           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=0,003 </a:t>
            </a:r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procent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zmiareczkowania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- 30%, 50%, 70%, 90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0" indent="0"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28</a:t>
            </a:fld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a14="http://schemas.microsoft.com/office/drawing/2010/main" xmlns="" xmlns:p14="http://schemas.microsoft.com/office/powerpoint/2010/main" val="425612786"/>
              </p:ext>
            </p:extLst>
          </p:nvPr>
        </p:nvGraphicFramePr>
        <p:xfrm>
          <a:off x="1403648" y="3501008"/>
          <a:ext cx="7239517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250"/>
                <a:gridCol w="1026187"/>
                <a:gridCol w="1453765"/>
                <a:gridCol w="2565468"/>
                <a:gridCol w="825847"/>
              </a:tblGrid>
              <a:tr h="914400">
                <a:tc>
                  <a:txBody>
                    <a:bodyPr/>
                    <a:lstStyle/>
                    <a:p>
                      <a:r>
                        <a:rPr lang="pl-PL" dirty="0" smtClean="0"/>
                        <a:t>Etap </a:t>
                      </a:r>
                      <a:r>
                        <a:rPr lang="pl-PL" dirty="0" err="1" smtClean="0"/>
                        <a:t>miarecz</a:t>
                      </a:r>
                      <a:r>
                        <a:rPr lang="pl-PL" dirty="0" smtClean="0"/>
                        <a:t>-</a:t>
                      </a:r>
                    </a:p>
                    <a:p>
                      <a:r>
                        <a:rPr lang="pl-PL" dirty="0" smtClean="0"/>
                        <a:t>kowania</a:t>
                      </a:r>
                      <a:endParaRPr lang="pl-PL" dirty="0"/>
                    </a:p>
                  </a:txBody>
                  <a:tcPr marL="95111" marR="9511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 NaOH</a:t>
                      </a:r>
                    </a:p>
                    <a:p>
                      <a:r>
                        <a:rPr lang="pl-PL" dirty="0" smtClean="0"/>
                        <a:t>[ml]</a:t>
                      </a:r>
                      <a:endParaRPr lang="pl-PL" dirty="0"/>
                    </a:p>
                  </a:txBody>
                  <a:tcPr marL="95111" marR="9511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Skład roztworu</a:t>
                      </a:r>
                      <a:endParaRPr lang="pl-PL" dirty="0"/>
                    </a:p>
                  </a:txBody>
                  <a:tcPr marL="95111" marR="9511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Wzór na obliczanie pH</a:t>
                      </a:r>
                      <a:endParaRPr lang="pl-PL" dirty="0"/>
                    </a:p>
                  </a:txBody>
                  <a:tcPr marL="95111" marR="9511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pH</a:t>
                      </a:r>
                      <a:endParaRPr lang="pl-PL" dirty="0"/>
                    </a:p>
                  </a:txBody>
                  <a:tcPr marL="95111" marR="95111"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I</a:t>
                      </a:r>
                      <a:endParaRPr lang="pl-PL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95111" marR="95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30</a:t>
                      </a:r>
                    </a:p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50</a:t>
                      </a:r>
                    </a:p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70</a:t>
                      </a:r>
                    </a:p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90</a:t>
                      </a:r>
                      <a:endParaRPr lang="pl-PL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95111" marR="951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pl-PL" sz="1800" baseline="-25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pl-PL" sz="1800" baseline="-25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NaH</a:t>
                      </a:r>
                      <a:r>
                        <a:rPr lang="pl-PL" sz="1800" baseline="-25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pl-PL" sz="1800" baseline="-25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endParaRPr lang="pl-PL" dirty="0" smtClean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endParaRPr lang="pl-PL" dirty="0" smtClean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endParaRPr lang="pl-PL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95111" marR="95111"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95111" marR="95111">
                    <a:blipFill rotWithShape="1">
                      <a:blip r:embed="rId2"/>
                      <a:stretch>
                        <a:fillRect l="-149881" t="-79487" r="-32304" b="-820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1,75</a:t>
                      </a:r>
                    </a:p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2,12</a:t>
                      </a:r>
                    </a:p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2,49</a:t>
                      </a:r>
                    </a:p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3,07</a:t>
                      </a:r>
                      <a:endParaRPr lang="pl-PL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L="95111" marR="9511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Łącznik prosty ze strzałką 5"/>
          <p:cNvCxnSpPr/>
          <p:nvPr/>
        </p:nvCxnSpPr>
        <p:spPr>
          <a:xfrm>
            <a:off x="5220314" y="1556792"/>
            <a:ext cx="576064" cy="0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2228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664" y="548680"/>
            <a:ext cx="7239000" cy="5832648"/>
          </a:xfrm>
        </p:spPr>
        <p:txBody>
          <a:bodyPr/>
          <a:lstStyle/>
          <a:p>
            <a:pPr marL="0" indent="0">
              <a:buNone/>
            </a:pPr>
            <a:endParaRPr lang="pl-PL" sz="1800" dirty="0" smtClean="0">
              <a:solidFill>
                <a:srgbClr val="EBF5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dirty="0">
              <a:solidFill>
                <a:srgbClr val="EBF5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 err="1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reak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      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=0,01          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=0,01 </a:t>
            </a:r>
            <a:b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</a:t>
            </a:r>
            <a:r>
              <a:rPr lang="pl-PL" sz="2800" dirty="0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+ NaOH    </a:t>
            </a:r>
            <a:r>
              <a:rPr lang="pl-PL" sz="2800" baseline="30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K1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NaH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+ 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 reakcji                 0                      0                              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=0,01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procent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zmiareczkowania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- 100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%</a:t>
            </a:r>
            <a:r>
              <a:rPr lang="pl-PL" sz="1800" dirty="0" smtClean="0">
                <a:solidFill>
                  <a:srgbClr val="C9D1DA">
                    <a:lumMod val="10000"/>
                  </a:srgbClr>
                </a:solidFill>
                <a:latin typeface="Arial Black"/>
                <a:ea typeface="+mj-ea"/>
                <a:cs typeface="+mj-cs"/>
              </a:rPr>
              <a:t/>
            </a:r>
            <a:br>
              <a:rPr lang="pl-PL" sz="1800" dirty="0" smtClean="0">
                <a:solidFill>
                  <a:srgbClr val="C9D1DA">
                    <a:lumMod val="10000"/>
                  </a:srgbClr>
                </a:solidFill>
                <a:latin typeface="Arial Black"/>
                <a:ea typeface="+mj-ea"/>
                <a:cs typeface="+mj-cs"/>
              </a:rPr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29</a:t>
            </a:fld>
            <a:endParaRPr lang="pl-PL"/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5220072" y="1844824"/>
            <a:ext cx="576064" cy="0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a14="http://schemas.microsoft.com/office/drawing/2010/main" xmlns="" xmlns:p14="http://schemas.microsoft.com/office/powerpoint/2010/main" xmlns:mc="http://schemas.openxmlformats.org/markup-compatibility/2006" val="2925923119"/>
              </p:ext>
            </p:extLst>
          </p:nvPr>
        </p:nvGraphicFramePr>
        <p:xfrm>
          <a:off x="1619672" y="3429000"/>
          <a:ext cx="6816081" cy="1393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221"/>
                <a:gridCol w="966166"/>
                <a:gridCol w="1200608"/>
                <a:gridCol w="2609167"/>
                <a:gridCol w="751919"/>
              </a:tblGrid>
              <a:tr h="914400">
                <a:tc>
                  <a:txBody>
                    <a:bodyPr/>
                    <a:lstStyle/>
                    <a:p>
                      <a:r>
                        <a:rPr lang="pl-PL" dirty="0" smtClean="0"/>
                        <a:t>Etap </a:t>
                      </a:r>
                      <a:r>
                        <a:rPr lang="pl-PL" dirty="0" err="1" smtClean="0"/>
                        <a:t>miarecz</a:t>
                      </a:r>
                      <a:r>
                        <a:rPr lang="pl-PL" dirty="0" smtClean="0"/>
                        <a:t>-</a:t>
                      </a:r>
                    </a:p>
                    <a:p>
                      <a:r>
                        <a:rPr lang="pl-PL" dirty="0" smtClean="0"/>
                        <a:t>kowania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 NaOH</a:t>
                      </a:r>
                    </a:p>
                    <a:p>
                      <a:r>
                        <a:rPr lang="pl-PL" dirty="0" smtClean="0"/>
                        <a:t>[ml]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Skład roztworu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Wzór na obliczanie pH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pH</a:t>
                      </a:r>
                      <a:endParaRPr lang="pl-PL" dirty="0"/>
                    </a:p>
                  </a:txBody>
                  <a:tcPr/>
                </a:tc>
              </a:tr>
              <a:tr h="47879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II (</a:t>
                      </a:r>
                      <a:r>
                        <a:rPr lang="pl-PL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pH</a:t>
                      </a:r>
                      <a:r>
                        <a:rPr lang="pl-PL" baseline="-250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PRI</a:t>
                      </a:r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)</a:t>
                      </a:r>
                      <a:endParaRPr lang="pl-PL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100</a:t>
                      </a:r>
                      <a:endParaRPr lang="pl-PL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NaH</a:t>
                      </a:r>
                      <a:r>
                        <a:rPr lang="pl-PL" sz="1800" baseline="-25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pl-PL" sz="1800" baseline="-25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blipFill rotWithShape="1">
                      <a:blip r:embed="rId2"/>
                      <a:stretch>
                        <a:fillRect l="-132710" t="-198718" r="-28738" b="-769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4,67</a:t>
                      </a:r>
                      <a:endParaRPr lang="pl-PL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532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600200" y="692696"/>
                <a:ext cx="7239000" cy="561662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K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pl-PL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l-PL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  <m:r>
                              <a:rPr lang="pl-PL" sz="2800" b="0" i="1" baseline="3000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</m:e>
                        </m:d>
                        <m:r>
                          <a:rPr lang="pl-PL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∙[</m:t>
                        </m:r>
                        <m:r>
                          <a:rPr lang="pl-PL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𝑂𝐻</m:t>
                        </m:r>
                        <m:r>
                          <a:rPr lang="pl-PL" sz="2800" b="0" i="1" baseline="3000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l-PL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pl-PL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l-PL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  <m:r>
                              <a:rPr lang="pl-PL" sz="2800" b="0" i="1" baseline="-2500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pl-PL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</m:d>
                      </m:den>
                    </m:f>
                  </m:oMath>
                </a14:m>
                <a:r>
                  <a:rPr lang="pl-PL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marL="0" indent="0" algn="ctr">
                  <a:buNone/>
                </a:pPr>
                <a:endParaRPr lang="pl-PL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= 1,8</a:t>
                </a:r>
                <a14:m>
                  <m:oMath xmlns:m="http://schemas.openxmlformats.org/officeDocument/2006/math">
                    <m:r>
                      <a:rPr lang="pl-PL" sz="28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pl-PL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-16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(wyznaczona z pomiaru przewodnictwa w </a:t>
                </a:r>
                <a:r>
                  <a:rPr lang="pl-PL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28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22</m:t>
                    </m:r>
                    <m:r>
                      <a:rPr lang="pl-PL" sz="28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l-GR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(jest znikomy) </a:t>
                </a:r>
                <a14:m>
                  <m:oMath xmlns:m="http://schemas.openxmlformats.org/officeDocument/2006/math">
                    <m:r>
                      <a:rPr lang="pl-PL" sz="28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pl-PL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2%</m:t>
                    </m:r>
                  </m:oMath>
                </a14:m>
                <a:endParaRPr lang="pl-PL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[H</a:t>
                </a:r>
                <a:r>
                  <a:rPr lang="pl-PL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O] =</a:t>
                </a:r>
                <a:r>
                  <a:rPr lang="pl-PL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1000/18 = 55,55 mol/</a:t>
                </a:r>
                <a:endParaRPr lang="pl-PL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K</a:t>
                </a:r>
                <a:r>
                  <a:rPr lang="pl-PL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[H</a:t>
                </a:r>
                <a:r>
                  <a:rPr lang="pl-PL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[OH</a:t>
                </a:r>
                <a:r>
                  <a:rPr lang="pl-PL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marL="0" indent="0">
                  <a:buNone/>
                </a:pPr>
                <a:endParaRPr lang="pl-PL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równania (1)    [H</a:t>
                </a:r>
                <a:r>
                  <a:rPr lang="pl-PL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[OH</a:t>
                </a:r>
                <a:r>
                  <a:rPr lang="pl-PL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= K [H</a:t>
                </a:r>
                <a:r>
                  <a:rPr lang="pl-PL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O]  </a:t>
                </a:r>
              </a:p>
              <a:p>
                <a:pPr marL="0" indent="0">
                  <a:buNone/>
                </a:pP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czyli       K</a:t>
                </a:r>
                <a:r>
                  <a:rPr lang="pl-PL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[H</a:t>
                </a:r>
                <a:r>
                  <a:rPr lang="pl-PL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[OH</a:t>
                </a:r>
                <a:r>
                  <a:rPr lang="pl-PL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]= </a:t>
                </a:r>
              </a:p>
              <a:p>
                <a:pPr marL="0" indent="0">
                  <a:buNone/>
                </a:pPr>
                <a:r>
                  <a:rPr lang="pl-P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= 55,55 </a:t>
                </a:r>
                <a14:m>
                  <m:oMath xmlns:m="http://schemas.openxmlformats.org/officeDocument/2006/math">
                    <m:r>
                      <a:rPr lang="pl-PL" sz="28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1,8</a:t>
                </a:r>
                <a14:m>
                  <m:oMath xmlns:m="http://schemas.openxmlformats.org/officeDocument/2006/math">
                    <m:r>
                      <a:rPr lang="pl-PL" sz="28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pl-PL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-16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  <a14:m>
                  <m:oMath xmlns:m="http://schemas.openxmlformats.org/officeDocument/2006/math">
                    <m:r>
                      <a:rPr lang="pl-PL" sz="28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pl-PL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-14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pl-PL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200" y="692696"/>
                <a:ext cx="7239000" cy="5616624"/>
              </a:xfrm>
              <a:blipFill rotWithShape="1">
                <a:blip r:embed="rId2" cstate="print"/>
                <a:stretch>
                  <a:fillRect l="-1769" t="-543" b="-34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1291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00200" y="548680"/>
            <a:ext cx="7239000" cy="5547320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Przed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reak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       n</a:t>
            </a:r>
            <a:r>
              <a:rPr lang="pl-PL" sz="1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=0,01           n</a:t>
            </a:r>
            <a:r>
              <a:rPr lang="pl-PL" sz="1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=0,013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</a:t>
            </a:r>
            <a:r>
              <a:rPr lang="pl-PL" sz="2800" dirty="0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+ NaOH    </a:t>
            </a:r>
            <a:r>
              <a:rPr lang="pl-PL" sz="2800" baseline="30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K1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NaH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+ 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 reakcji          n</a:t>
            </a:r>
            <a:r>
              <a:rPr lang="pl-PL" sz="1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=0                   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pl-PL" sz="1800" baseline="-25000" dirty="0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=0,003                     n</a:t>
            </a:r>
            <a:r>
              <a:rPr lang="pl-PL" sz="1800" baseline="-25000" dirty="0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=0,01</a:t>
            </a:r>
          </a:p>
          <a:p>
            <a:pPr marL="0" indent="0">
              <a:buNone/>
            </a:pPr>
            <a:endParaRPr lang="pl-PL" sz="1800" dirty="0">
              <a:solidFill>
                <a:srgbClr val="EBF5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dirty="0" smtClean="0">
              <a:solidFill>
                <a:srgbClr val="EBF5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Przed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reak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      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=0,01          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=0,003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</a:t>
            </a:r>
            <a:r>
              <a:rPr lang="pl-PL" sz="2800" dirty="0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 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+ NaOH    </a:t>
            </a:r>
            <a:r>
              <a:rPr lang="pl-PL" sz="2800" baseline="30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Na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HPO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+ 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 reakcji         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=0,007                 0                           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=0,003</a:t>
            </a:r>
            <a:b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procent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zmiareczkowania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- 130%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1403648" y="1988840"/>
            <a:ext cx="7128792" cy="457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a14="http://schemas.microsoft.com/office/drawing/2010/main" xmlns="" xmlns:p14="http://schemas.microsoft.com/office/powerpoint/2010/main" xmlns:mc="http://schemas.openxmlformats.org/markup-compatibility/2006" val="280012119"/>
              </p:ext>
            </p:extLst>
          </p:nvPr>
        </p:nvGraphicFramePr>
        <p:xfrm>
          <a:off x="1547664" y="4077072"/>
          <a:ext cx="725393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440"/>
                <a:gridCol w="986580"/>
                <a:gridCol w="1397655"/>
                <a:gridCol w="2466450"/>
                <a:gridCol w="1087807"/>
              </a:tblGrid>
              <a:tr h="914400">
                <a:tc>
                  <a:txBody>
                    <a:bodyPr/>
                    <a:lstStyle/>
                    <a:p>
                      <a:r>
                        <a:rPr lang="pl-PL" dirty="0" smtClean="0"/>
                        <a:t>Etap </a:t>
                      </a:r>
                      <a:r>
                        <a:rPr lang="pl-PL" dirty="0" err="1" smtClean="0"/>
                        <a:t>miarecz</a:t>
                      </a:r>
                      <a:r>
                        <a:rPr lang="pl-PL" dirty="0" smtClean="0"/>
                        <a:t>-</a:t>
                      </a:r>
                    </a:p>
                    <a:p>
                      <a:r>
                        <a:rPr lang="pl-PL" dirty="0" smtClean="0"/>
                        <a:t>kowania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 NaOH</a:t>
                      </a:r>
                    </a:p>
                    <a:p>
                      <a:r>
                        <a:rPr lang="pl-PL" dirty="0" smtClean="0"/>
                        <a:t>[ml]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Skład roztworu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Wzór na obliczanie pH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pH</a:t>
                      </a:r>
                      <a:endParaRPr lang="pl-PL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III </a:t>
                      </a:r>
                      <a:endParaRPr lang="pl-PL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130</a:t>
                      </a:r>
                    </a:p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150</a:t>
                      </a:r>
                    </a:p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190</a:t>
                      </a:r>
                      <a:endParaRPr lang="pl-PL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 H</a:t>
                      </a:r>
                      <a:r>
                        <a:rPr lang="pl-PL" sz="1800" baseline="-25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8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pl-PL" sz="1800" baseline="-25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</a:p>
                    <a:p>
                      <a:pPr algn="ctr"/>
                      <a:r>
                        <a:rPr lang="pl-PL" sz="18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pl-PL" sz="1800" baseline="-25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8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HPO</a:t>
                      </a:r>
                      <a:r>
                        <a:rPr lang="pl-PL" sz="1800" baseline="-25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blipFill rotWithShape="1">
                      <a:blip r:embed="rId2"/>
                      <a:stretch>
                        <a:fillRect l="-150123" t="-103333" r="-43951" b="-10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6,84</a:t>
                      </a:r>
                    </a:p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7,21</a:t>
                      </a:r>
                    </a:p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8,16</a:t>
                      </a:r>
                      <a:endParaRPr lang="pl-PL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Łącznik prosty ze strzałką 6"/>
          <p:cNvCxnSpPr/>
          <p:nvPr/>
        </p:nvCxnSpPr>
        <p:spPr>
          <a:xfrm>
            <a:off x="5580112" y="1196752"/>
            <a:ext cx="576064" cy="0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5444480" y="2852936"/>
            <a:ext cx="576064" cy="0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664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476672"/>
            <a:ext cx="7939608" cy="5619328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Przed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reak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      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=0,01          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=0,02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+ NaOH    </a:t>
            </a:r>
            <a:r>
              <a:rPr lang="pl-PL" sz="2800" baseline="30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K1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NaH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+ 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 reakcji                0                  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=0,01                    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=0,01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pl-PL" sz="2800" dirty="0" smtClean="0">
              <a:solidFill>
                <a:srgbClr val="EBF5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Przed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reak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      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=0,01          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=0,01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Na 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+ NaOH    </a:t>
            </a:r>
            <a:r>
              <a:rPr lang="pl-PL" sz="2800" baseline="30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Na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HPO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+ 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 reakcji                0                      0                                     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=0,01</a:t>
            </a:r>
            <a:b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procent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zmiareczkowania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- 200%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31</a:t>
            </a:fld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899592" y="1988840"/>
            <a:ext cx="7632848" cy="457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7" name="Tabe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8224780"/>
                  </p:ext>
                </p:extLst>
              </p:nvPr>
            </p:nvGraphicFramePr>
            <p:xfrm>
              <a:off x="1331640" y="4509120"/>
              <a:ext cx="6960097" cy="1393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5440"/>
                    <a:gridCol w="986580"/>
                    <a:gridCol w="1225975"/>
                    <a:gridCol w="2664296"/>
                    <a:gridCol w="76780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l-PL" dirty="0" smtClean="0"/>
                            <a:t>Etap </a:t>
                          </a:r>
                          <a:r>
                            <a:rPr lang="pl-PL" dirty="0" err="1" smtClean="0"/>
                            <a:t>miarecz</a:t>
                          </a:r>
                          <a:r>
                            <a:rPr lang="pl-PL" dirty="0" smtClean="0"/>
                            <a:t>-</a:t>
                          </a:r>
                        </a:p>
                        <a:p>
                          <a:r>
                            <a:rPr lang="pl-PL" dirty="0" smtClean="0"/>
                            <a:t>kowania</a:t>
                          </a:r>
                          <a:endParaRPr lang="pl-P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l-PL" dirty="0" smtClean="0"/>
                            <a:t>Ilość NaOH</a:t>
                          </a:r>
                        </a:p>
                        <a:p>
                          <a:r>
                            <a:rPr lang="pl-PL" dirty="0" smtClean="0"/>
                            <a:t>[ml]</a:t>
                          </a:r>
                          <a:endParaRPr lang="pl-P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l-PL" dirty="0" smtClean="0"/>
                            <a:t>Skład roztworu</a:t>
                          </a:r>
                          <a:endParaRPr lang="pl-P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l-PL" dirty="0" smtClean="0"/>
                            <a:t>Wzór na obliczanie pH</a:t>
                          </a:r>
                          <a:endParaRPr lang="pl-P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l-PL" dirty="0" smtClean="0"/>
                            <a:t>pH</a:t>
                          </a:r>
                          <a:endParaRPr lang="pl-PL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</a:rPr>
                            <a:t>IV(</a:t>
                          </a:r>
                          <a:r>
                            <a:rPr lang="pl-PL" dirty="0" err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</a:rPr>
                            <a:t>pH</a:t>
                          </a:r>
                          <a:r>
                            <a:rPr lang="pl-PL" baseline="-25000" dirty="0" err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</a:rPr>
                            <a:t>PRII</a:t>
                          </a:r>
                          <a:r>
                            <a:rPr lang="pl-PL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</a:rPr>
                            <a:t>)</a:t>
                          </a:r>
                          <a:endParaRPr lang="pl-PL" dirty="0">
                            <a:solidFill>
                              <a:schemeClr val="accent4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</a:rPr>
                            <a:t>200</a:t>
                          </a:r>
                          <a:endParaRPr lang="pl-PL" dirty="0">
                            <a:solidFill>
                              <a:schemeClr val="accent4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r>
                            <a:rPr lang="pl-PL" sz="1800" baseline="-25000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pl-PL" sz="1800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HPO</a:t>
                          </a:r>
                          <a:r>
                            <a:rPr lang="pl-PL" sz="1800" baseline="-25000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pl-PL" dirty="0">
                            <a:solidFill>
                              <a:schemeClr val="accent4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pl-PL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l-PL" i="1" smtClean="0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b="0" i="1" smtClean="0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l-PL" b="0" i="1" smtClean="0">
                                      <a:solidFill>
                                        <a:schemeClr val="accent4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pl-PL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(pK</a:t>
                          </a:r>
                          <a:r>
                            <a:rPr lang="pl-PL" baseline="-25000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kw2</a:t>
                          </a:r>
                          <a:r>
                            <a:rPr lang="pl-PL" baseline="0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pl-PL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pK</a:t>
                          </a:r>
                          <a:r>
                            <a:rPr lang="pl-PL" baseline="-25000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kw3</a:t>
                          </a:r>
                          <a:r>
                            <a:rPr lang="pl-PL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pl-PL" dirty="0">
                            <a:solidFill>
                              <a:schemeClr val="accent4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</a:rPr>
                            <a:t>9,77</a:t>
                          </a:r>
                          <a:endParaRPr lang="pl-PL" dirty="0">
                            <a:solidFill>
                              <a:schemeClr val="accent4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Tabe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1238224780"/>
                  </p:ext>
                </p:extLst>
              </p:nvPr>
            </p:nvGraphicFramePr>
            <p:xfrm>
              <a:off x="1331640" y="4509120"/>
              <a:ext cx="6960097" cy="1393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5440"/>
                    <a:gridCol w="986580"/>
                    <a:gridCol w="1225975"/>
                    <a:gridCol w="2664296"/>
                    <a:gridCol w="767806"/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pl-PL" dirty="0" smtClean="0"/>
                            <a:t>Etap </a:t>
                          </a:r>
                          <a:r>
                            <a:rPr lang="pl-PL" dirty="0" err="1" smtClean="0"/>
                            <a:t>miarecz</a:t>
                          </a:r>
                          <a:r>
                            <a:rPr lang="pl-PL" dirty="0" smtClean="0"/>
                            <a:t>-</a:t>
                          </a:r>
                        </a:p>
                        <a:p>
                          <a:r>
                            <a:rPr lang="pl-PL" dirty="0" smtClean="0"/>
                            <a:t>kowania</a:t>
                          </a:r>
                          <a:endParaRPr lang="pl-P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l-PL" dirty="0" smtClean="0"/>
                            <a:t>Ilość NaOH</a:t>
                          </a:r>
                        </a:p>
                        <a:p>
                          <a:r>
                            <a:rPr lang="pl-PL" dirty="0" smtClean="0"/>
                            <a:t>[ml]</a:t>
                          </a:r>
                          <a:endParaRPr lang="pl-P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l-PL" dirty="0" smtClean="0"/>
                            <a:t>Skład roztworu</a:t>
                          </a:r>
                          <a:endParaRPr lang="pl-P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l-PL" dirty="0" smtClean="0"/>
                            <a:t>Wzór na obliczanie pH</a:t>
                          </a:r>
                          <a:endParaRPr lang="pl-P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l-PL" dirty="0" smtClean="0"/>
                            <a:t>pH</a:t>
                          </a:r>
                          <a:endParaRPr lang="pl-PL" dirty="0"/>
                        </a:p>
                      </a:txBody>
                      <a:tcPr/>
                    </a:tc>
                  </a:tr>
                  <a:tr h="4787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</a:rPr>
                            <a:t>IV(</a:t>
                          </a:r>
                          <a:r>
                            <a:rPr lang="pl-PL" dirty="0" err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</a:rPr>
                            <a:t>pH</a:t>
                          </a:r>
                          <a:r>
                            <a:rPr lang="pl-PL" baseline="-25000" dirty="0" err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</a:rPr>
                            <a:t>PRII</a:t>
                          </a:r>
                          <a:r>
                            <a:rPr lang="pl-PL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</a:rPr>
                            <a:t>)</a:t>
                          </a:r>
                          <a:endParaRPr lang="pl-PL" dirty="0">
                            <a:solidFill>
                              <a:schemeClr val="accent4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</a:rPr>
                            <a:t>200</a:t>
                          </a:r>
                          <a:endParaRPr lang="pl-PL" dirty="0">
                            <a:solidFill>
                              <a:schemeClr val="accent4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r>
                            <a:rPr lang="pl-PL" sz="1800" baseline="-25000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pl-PL" sz="1800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HPO</a:t>
                          </a:r>
                          <a:r>
                            <a:rPr lang="pl-PL" sz="1800" baseline="-25000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pl-PL" dirty="0">
                            <a:solidFill>
                              <a:schemeClr val="accent4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2494" t="-198718" r="-29062" b="-8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</a:rPr>
                            <a:t>9,77</a:t>
                          </a:r>
                          <a:endParaRPr lang="pl-PL" dirty="0">
                            <a:solidFill>
                              <a:schemeClr val="accent4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8" name="Łącznik prosty ze strzałką 7"/>
          <p:cNvCxnSpPr/>
          <p:nvPr/>
        </p:nvCxnSpPr>
        <p:spPr>
          <a:xfrm>
            <a:off x="4932282" y="1124744"/>
            <a:ext cx="576064" cy="0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5084682" y="3140968"/>
            <a:ext cx="576064" cy="0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4356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640" y="188640"/>
            <a:ext cx="7507560" cy="6408712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Przed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reak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</a:t>
            </a:r>
            <a:r>
              <a:rPr lang="pl-PL" sz="1800" dirty="0" err="1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=0,01           </a:t>
            </a:r>
            <a:r>
              <a:rPr lang="pl-PL" sz="1800" dirty="0" err="1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=0,023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</a:t>
            </a:r>
            <a:r>
              <a:rPr lang="pl-PL" sz="2800" dirty="0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+ NaOH    </a:t>
            </a:r>
            <a:r>
              <a:rPr lang="pl-PL" sz="2800" baseline="30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K1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NaH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+ 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 reakcji                0                   </a:t>
            </a:r>
            <a:r>
              <a:rPr lang="pl-PL" sz="1800" dirty="0" err="1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=0,013                     </a:t>
            </a:r>
            <a:r>
              <a:rPr lang="pl-PL" sz="1800" dirty="0" err="1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=0,01</a:t>
            </a:r>
            <a:r>
              <a:rPr lang="pl-PL" sz="2800" dirty="0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lang="pl-PL" sz="2800" dirty="0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pl-PL" sz="2800" dirty="0" smtClean="0">
              <a:solidFill>
                <a:srgbClr val="EBF5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Przed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reak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      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=0,01           </a:t>
            </a:r>
            <a:r>
              <a:rPr lang="pl-PL" sz="1800" dirty="0" err="1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=0,013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</a:t>
            </a:r>
            <a:r>
              <a:rPr lang="pl-PL" sz="2800" dirty="0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+ NaOH    </a:t>
            </a:r>
            <a:r>
              <a:rPr lang="pl-PL" sz="2800" baseline="30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Na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HPO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+ 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 reakcji          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        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=0,003 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=0,01</a:t>
            </a:r>
            <a:b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</a:t>
            </a:r>
            <a:endParaRPr lang="pl-PL" sz="1800" dirty="0" smtClean="0">
              <a:solidFill>
                <a:srgbClr val="EBF5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Przed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=0,01           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800" baseline="-250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=0,003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Na</a:t>
            </a:r>
            <a:r>
              <a:rPr lang="pl-PL" sz="2800" baseline="-250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HPO</a:t>
            </a:r>
            <a:r>
              <a:rPr lang="pl-PL" sz="2800" baseline="-250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sz="2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pl-PL" sz="2800" dirty="0" err="1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l-PL" sz="2800" baseline="300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K3</a:t>
            </a:r>
            <a:r>
              <a:rPr lang="pl-PL" sz="2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Na</a:t>
            </a:r>
            <a:r>
              <a:rPr lang="pl-PL" sz="2800" baseline="-250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sz="2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pl-PL" sz="2800" baseline="-250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sz="2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reakcji 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</a:t>
            </a:r>
            <a:r>
              <a:rPr lang="pl-PL" sz="1800" baseline="-250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=0,007                      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                        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pl-PL" sz="1800" baseline="-250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=0,003</a:t>
            </a:r>
          </a:p>
          <a:p>
            <a:pPr marL="0" indent="0">
              <a:buNone/>
            </a:pP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procent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zmiareczkowania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pl-PL" sz="1800" dirty="0">
                <a:solidFill>
                  <a:srgbClr val="C9D1DA">
                    <a:lumMod val="10000"/>
                  </a:srgbClr>
                </a:solidFill>
              </a:rPr>
              <a:t/>
            </a:r>
            <a:br>
              <a:rPr lang="pl-PL" sz="1800" dirty="0">
                <a:solidFill>
                  <a:srgbClr val="C9D1DA">
                    <a:lumMod val="10000"/>
                  </a:srgbClr>
                </a:solidFill>
              </a:rPr>
            </a:br>
            <a:endParaRPr lang="pl-PL" sz="1800" dirty="0" smtClean="0">
              <a:solidFill>
                <a:srgbClr val="EBF5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32</a:t>
            </a:fld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1187623" y="1484784"/>
            <a:ext cx="7375439" cy="457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1195652" y="2852936"/>
            <a:ext cx="7367410" cy="457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a14="http://schemas.microsoft.com/office/drawing/2010/main" xmlns="" xmlns:p14="http://schemas.microsoft.com/office/powerpoint/2010/main" xmlns:mc="http://schemas.openxmlformats.org/markup-compatibility/2006" val="1831080290"/>
              </p:ext>
            </p:extLst>
          </p:nvPr>
        </p:nvGraphicFramePr>
        <p:xfrm>
          <a:off x="1334460" y="4509120"/>
          <a:ext cx="725393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440"/>
                <a:gridCol w="986580"/>
                <a:gridCol w="1397655"/>
                <a:gridCol w="2466450"/>
                <a:gridCol w="1087807"/>
              </a:tblGrid>
              <a:tr h="914400">
                <a:tc>
                  <a:txBody>
                    <a:bodyPr/>
                    <a:lstStyle/>
                    <a:p>
                      <a:r>
                        <a:rPr lang="pl-PL" dirty="0" smtClean="0"/>
                        <a:t>Etap </a:t>
                      </a:r>
                      <a:r>
                        <a:rPr lang="pl-PL" dirty="0" err="1" smtClean="0"/>
                        <a:t>miarecz</a:t>
                      </a:r>
                      <a:r>
                        <a:rPr lang="pl-PL" dirty="0" smtClean="0"/>
                        <a:t>-</a:t>
                      </a:r>
                    </a:p>
                    <a:p>
                      <a:r>
                        <a:rPr lang="pl-PL" dirty="0" smtClean="0"/>
                        <a:t>kowania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 NaOH</a:t>
                      </a:r>
                    </a:p>
                    <a:p>
                      <a:r>
                        <a:rPr lang="pl-PL" dirty="0" smtClean="0"/>
                        <a:t>[ml]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Skład roztworu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Wzór na obliczanie pH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pH</a:t>
                      </a:r>
                      <a:endParaRPr lang="pl-PL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V </a:t>
                      </a:r>
                      <a:endParaRPr lang="pl-PL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230</a:t>
                      </a:r>
                    </a:p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250</a:t>
                      </a:r>
                    </a:p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290</a:t>
                      </a:r>
                      <a:endParaRPr lang="pl-PL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aseline="-25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pl-PL" sz="1800" baseline="-25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8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HPO</a:t>
                      </a:r>
                      <a:r>
                        <a:rPr lang="pl-PL" sz="1800" baseline="-25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pl-PL" sz="18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pl-PL" sz="1800" baseline="-25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sz="18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pl-PL" sz="1800" baseline="-25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blipFill rotWithShape="1">
                      <a:blip r:embed="rId2"/>
                      <a:stretch>
                        <a:fillRect l="-150123" t="-103333" r="-43951" b="-10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11,95</a:t>
                      </a:r>
                    </a:p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12,32</a:t>
                      </a:r>
                    </a:p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13,27</a:t>
                      </a:r>
                      <a:endParaRPr lang="pl-PL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Łącznik prosty ze strzałką 7"/>
          <p:cNvCxnSpPr/>
          <p:nvPr/>
        </p:nvCxnSpPr>
        <p:spPr>
          <a:xfrm>
            <a:off x="5292080" y="836712"/>
            <a:ext cx="576064" cy="0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5292080" y="2348880"/>
            <a:ext cx="576064" cy="0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5452151" y="3717032"/>
            <a:ext cx="576064" cy="0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300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00200" y="332656"/>
            <a:ext cx="7239000" cy="5976664"/>
          </a:xfrm>
        </p:spPr>
        <p:txBody>
          <a:bodyPr/>
          <a:lstStyle/>
          <a:p>
            <a:pPr marL="0" lvl="0" indent="0">
              <a:buNone/>
            </a:pP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Przed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=0,01           </a:t>
            </a:r>
            <a:r>
              <a:rPr lang="pl-PL" sz="1800" dirty="0" err="1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=0,03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NaOH    </a:t>
            </a:r>
            <a:r>
              <a:rPr lang="pl-PL" sz="2800" baseline="30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K1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NaH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reakcji                0                   </a:t>
            </a:r>
            <a:r>
              <a:rPr lang="pl-PL" sz="1800" dirty="0" err="1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=0,02                    </a:t>
            </a:r>
            <a:r>
              <a:rPr lang="pl-PL" sz="1800" dirty="0" err="1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=0,01</a:t>
            </a:r>
            <a:r>
              <a:rPr lang="pl-PL" sz="2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800" dirty="0">
              <a:solidFill>
                <a:srgbClr val="EBF5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Przed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=0,01           </a:t>
            </a:r>
            <a:r>
              <a:rPr lang="pl-PL" sz="1800" dirty="0" err="1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=0,02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Na 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NaOH    </a:t>
            </a:r>
            <a:r>
              <a:rPr lang="pl-PL" sz="2800" baseline="30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Na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HPO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reakcji          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            </a:t>
            </a:r>
            <a:r>
              <a:rPr lang="pl-PL" sz="1800" dirty="0" err="1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=0,01                           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=0,01</a:t>
            </a:r>
            <a:b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</a:p>
          <a:p>
            <a:pPr marL="0" lvl="0" indent="0">
              <a:buNone/>
            </a:pP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Przed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n</a:t>
            </a:r>
            <a:r>
              <a:rPr lang="pl-PL" sz="1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=0,01           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800" baseline="-250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=0,01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Na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HPO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pl-PL" sz="2800" dirty="0" err="1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l-PL" sz="2800" baseline="300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K3</a:t>
            </a:r>
            <a:r>
              <a:rPr lang="pl-PL" sz="2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reakcji       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                   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                         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800" baseline="-250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=0,01</a:t>
            </a:r>
            <a:endParaRPr lang="pl-PL" sz="1800" dirty="0">
              <a:solidFill>
                <a:srgbClr val="EBF5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33</a:t>
            </a:fld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a14="http://schemas.microsoft.com/office/drawing/2010/main" xmlns="" xmlns:p14="http://schemas.microsoft.com/office/powerpoint/2010/main" val="390828379"/>
              </p:ext>
            </p:extLst>
          </p:nvPr>
        </p:nvGraphicFramePr>
        <p:xfrm>
          <a:off x="1599812" y="4797152"/>
          <a:ext cx="7328405" cy="1393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050"/>
                <a:gridCol w="1038787"/>
                <a:gridCol w="1290850"/>
                <a:gridCol w="2838598"/>
                <a:gridCol w="775120"/>
              </a:tblGrid>
              <a:tr h="914400">
                <a:tc>
                  <a:txBody>
                    <a:bodyPr/>
                    <a:lstStyle/>
                    <a:p>
                      <a:r>
                        <a:rPr lang="pl-PL" dirty="0" smtClean="0"/>
                        <a:t>Etap </a:t>
                      </a:r>
                      <a:r>
                        <a:rPr lang="pl-PL" dirty="0" err="1" smtClean="0"/>
                        <a:t>miarecz</a:t>
                      </a:r>
                      <a:r>
                        <a:rPr lang="pl-PL" dirty="0" smtClean="0"/>
                        <a:t>-</a:t>
                      </a:r>
                    </a:p>
                    <a:p>
                      <a:r>
                        <a:rPr lang="pl-PL" dirty="0" smtClean="0"/>
                        <a:t>kowania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 NaOH</a:t>
                      </a:r>
                    </a:p>
                    <a:p>
                      <a:r>
                        <a:rPr lang="pl-PL" dirty="0" smtClean="0"/>
                        <a:t>[ml]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Skład roztworu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Wzór na obliczanie pH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pH</a:t>
                      </a:r>
                      <a:endParaRPr lang="pl-PL" dirty="0"/>
                    </a:p>
                  </a:txBody>
                  <a:tcPr/>
                </a:tc>
              </a:tr>
              <a:tr h="47879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VI(</a:t>
                      </a:r>
                      <a:r>
                        <a:rPr lang="pl-PL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pH</a:t>
                      </a:r>
                      <a:r>
                        <a:rPr lang="pl-PL" baseline="-250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PRIII</a:t>
                      </a:r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)</a:t>
                      </a:r>
                      <a:endParaRPr lang="pl-PL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300</a:t>
                      </a:r>
                      <a:endParaRPr lang="pl-PL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pl-PL" sz="1800" baseline="-25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pl-PL" sz="1800" baseline="-25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blipFill rotWithShape="1">
                      <a:blip r:embed="rId2"/>
                      <a:stretch>
                        <a:fillRect l="-130901" t="-198718" r="-27253" b="-897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12,39</a:t>
                      </a:r>
                      <a:endParaRPr lang="pl-PL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Prostokąt zaokrąglony 5"/>
          <p:cNvSpPr/>
          <p:nvPr/>
        </p:nvSpPr>
        <p:spPr>
          <a:xfrm>
            <a:off x="1178706" y="1700808"/>
            <a:ext cx="7367410" cy="457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6"/>
          <p:cNvSpPr/>
          <p:nvPr/>
        </p:nvSpPr>
        <p:spPr>
          <a:xfrm>
            <a:off x="1348052" y="3140968"/>
            <a:ext cx="7367410" cy="457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5382879" y="3861048"/>
            <a:ext cx="576064" cy="0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5264015" y="989112"/>
            <a:ext cx="576064" cy="0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5264015" y="2564904"/>
            <a:ext cx="576064" cy="0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7119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600200" y="692696"/>
                <a:ext cx="7239000" cy="54033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Obliczanie c</a:t>
                </a:r>
                <a:r>
                  <a:rPr lang="pl-PL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  <a:p>
                <a:pPr marL="0" indent="0">
                  <a:buNone/>
                </a:pPr>
                <a:r>
                  <a:rPr lang="pl-PL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pl-PL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pl-PL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pl-PL" sz="28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sz="2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pl-PL" sz="2800" b="0" i="0" baseline="-25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kw</m:t>
                        </m:r>
                        <m:r>
                          <m:rPr>
                            <m:nor/>
                          </m:rPr>
                          <a:rPr lang="pl-PL" sz="2800" b="0" i="0" baseline="-25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m:rPr>
                            <m:nor/>
                          </m:rPr>
                          <a:rPr lang="pl-PL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Vza</m:t>
                        </m:r>
                        <m:r>
                          <m:rPr>
                            <m:nor/>
                          </m:rPr>
                          <a:rPr lang="pl-PL" sz="2800" b="0" i="0" baseline="-25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den>
                    </m:f>
                  </m:oMath>
                </a14:m>
                <a:endParaRPr lang="pl-PL" sz="28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pl-PL" sz="28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pl-PL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0,01;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sz="2800">
                        <a:latin typeface="Cambria Math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pl-PL" sz="28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kw</m:t>
                    </m:r>
                  </m:oMath>
                </a14:m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0,05;  </a:t>
                </a:r>
              </a:p>
              <a:p>
                <a:pPr marL="0" indent="0">
                  <a:buNone/>
                </a:pP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NaOH –           0,1 mol/l     - 1000 cm</a:t>
                </a:r>
                <a:r>
                  <a:rPr lang="pl-PL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 marL="0" indent="0">
                  <a:buNone/>
                </a:pPr>
                <a:r>
                  <a:rPr lang="pl-P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0,03            -  x</a:t>
                </a:r>
              </a:p>
              <a:p>
                <a:pPr marL="0" indent="0">
                  <a:buNone/>
                </a:pP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sz="2800">
                        <a:latin typeface="Cambria Math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pl-PL" sz="2800" b="0" i="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zas</m:t>
                    </m:r>
                  </m:oMath>
                </a14:m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300 </a:t>
                </a:r>
                <a:r>
                  <a:rPr lang="pl-P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pl-PL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 marL="0" indent="0">
                  <a:buNone/>
                </a:pPr>
                <a:endParaRPr lang="pl-PL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:r>
                  <a:rPr lang="pl-P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pl-PL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pl-P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0,01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sz="2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0,05</m:t>
                        </m:r>
                        <m:r>
                          <m:rPr>
                            <m:nor/>
                          </m:rPr>
                          <a:rPr lang="pl-PL" sz="28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m:rPr>
                            <m:nor/>
                          </m:rPr>
                          <a:rPr lang="pl-PL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0,3</m:t>
                        </m:r>
                      </m:den>
                    </m:f>
                  </m:oMath>
                </a14:m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0,02857  </a:t>
                </a:r>
              </a:p>
              <a:p>
                <a:pPr marL="0" indent="0">
                  <a:buNone/>
                </a:pP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pH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l-PL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pl-PL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l-PL" sz="2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14+12,32+</m:t>
                        </m:r>
                        <m:r>
                          <m:rPr>
                            <m:sty m:val="p"/>
                          </m:rPr>
                          <a:rPr lang="pl-PL" sz="2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log</m:t>
                        </m:r>
                        <m:r>
                          <a:rPr lang="pl-PL" sz="2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 0,02857</m:t>
                        </m:r>
                      </m:e>
                    </m:d>
                    <m:r>
                      <a:rPr lang="pl-PL" sz="2800" b="0" i="0" smtClean="0">
                        <a:latin typeface="Cambria Math"/>
                        <a:cs typeface="Times New Roman" panose="02020603050405020304" pitchFamily="18" charset="0"/>
                      </a:rPr>
                      <m:t>=12,39</m:t>
                    </m:r>
                  </m:oMath>
                </a14:m>
                <a:endParaRPr lang="pl-PL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200" y="692696"/>
                <a:ext cx="7239000" cy="5403304"/>
              </a:xfrm>
              <a:blipFill rotWithShape="1">
                <a:blip r:embed="rId2" cstate="print"/>
                <a:stretch>
                  <a:fillRect l="-1769" t="-1129" b="-180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9797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00200" y="404664"/>
            <a:ext cx="7239000" cy="6336704"/>
          </a:xfrm>
        </p:spPr>
        <p:txBody>
          <a:bodyPr/>
          <a:lstStyle/>
          <a:p>
            <a:pPr marL="0" lvl="0" indent="0">
              <a:buNone/>
            </a:pP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Przed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=0,01           </a:t>
            </a:r>
            <a:r>
              <a:rPr lang="pl-PL" sz="1800" dirty="0" err="1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=0,031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NaOH    </a:t>
            </a:r>
            <a:r>
              <a:rPr lang="pl-PL" sz="2800" baseline="30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K1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reakcji                0                   </a:t>
            </a:r>
            <a:r>
              <a:rPr lang="pl-PL" sz="1800" dirty="0" err="1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=0,021                    </a:t>
            </a:r>
            <a:r>
              <a:rPr lang="pl-PL" sz="1800" dirty="0" err="1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800" baseline="-25000" dirty="0" err="1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=0,01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800" dirty="0">
              <a:solidFill>
                <a:srgbClr val="EBF5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Przed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n</a:t>
            </a:r>
            <a:r>
              <a:rPr lang="pl-PL" sz="1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=0,01           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800" baseline="-250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=0,021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Na 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NaOH    </a:t>
            </a:r>
            <a:r>
              <a:rPr lang="pl-PL" sz="2800" baseline="30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Na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HPO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reakcji           0            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800" baseline="-250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=0,011                             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=0,01</a:t>
            </a:r>
            <a:b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</a:p>
          <a:p>
            <a:pPr marL="0" lvl="0" indent="0">
              <a:buNone/>
            </a:pP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Przed </a:t>
            </a:r>
            <a:r>
              <a:rPr lang="pl-PL" sz="1800" dirty="0" err="1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n</a:t>
            </a:r>
            <a:r>
              <a:rPr lang="pl-PL" sz="1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=0,01           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800" baseline="-250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=0,011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Na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HPO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pl-PL" sz="2800" dirty="0" err="1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l-PL" sz="2800" baseline="300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K3</a:t>
            </a:r>
            <a:r>
              <a:rPr lang="pl-PL" sz="2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pl-PL" sz="2800" baseline="-250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br>
              <a:rPr lang="pl-PL" sz="2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reakcji       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                 n</a:t>
            </a:r>
            <a:r>
              <a:rPr lang="pl-PL" sz="1800" baseline="-250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=0,001                           n</a:t>
            </a:r>
            <a:r>
              <a:rPr lang="pl-PL" sz="1800" baseline="-250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800" dirty="0" smtClean="0">
                <a:solidFill>
                  <a:srgbClr val="EBF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=0,01</a:t>
            </a:r>
            <a:endParaRPr lang="pl-PL" sz="1800" dirty="0">
              <a:solidFill>
                <a:srgbClr val="EBF5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35</a:t>
            </a:fld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1475656" y="1700808"/>
            <a:ext cx="7367410" cy="457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1352988" y="3140968"/>
            <a:ext cx="7367410" cy="457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9004086"/>
              </p:ext>
            </p:extLst>
          </p:nvPr>
        </p:nvGraphicFramePr>
        <p:xfrm>
          <a:off x="1589134" y="4509120"/>
          <a:ext cx="725393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440"/>
                <a:gridCol w="986580"/>
                <a:gridCol w="1397655"/>
                <a:gridCol w="2466450"/>
                <a:gridCol w="1087807"/>
              </a:tblGrid>
              <a:tr h="900100">
                <a:tc>
                  <a:txBody>
                    <a:bodyPr/>
                    <a:lstStyle/>
                    <a:p>
                      <a:r>
                        <a:rPr lang="pl-PL" dirty="0" smtClean="0"/>
                        <a:t>Etap </a:t>
                      </a:r>
                      <a:r>
                        <a:rPr lang="pl-PL" dirty="0" err="1" smtClean="0"/>
                        <a:t>miarecz</a:t>
                      </a:r>
                      <a:r>
                        <a:rPr lang="pl-PL" dirty="0" smtClean="0"/>
                        <a:t>-</a:t>
                      </a:r>
                    </a:p>
                    <a:p>
                      <a:r>
                        <a:rPr lang="pl-PL" dirty="0" smtClean="0"/>
                        <a:t>kowania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Ilość NaOH</a:t>
                      </a:r>
                    </a:p>
                    <a:p>
                      <a:r>
                        <a:rPr lang="pl-PL" dirty="0" smtClean="0"/>
                        <a:t>[ml]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Skład roztworu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Wzór na obliczanie pH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pH</a:t>
                      </a:r>
                      <a:endParaRPr lang="pl-PL" dirty="0"/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VII </a:t>
                      </a:r>
                      <a:endParaRPr lang="pl-PL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310</a:t>
                      </a:r>
                    </a:p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pl-PL" sz="1800" baseline="-25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sz="18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pl-PL" sz="1800" baseline="-250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pl-PL" sz="1800" u="sng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NaOH</a:t>
                      </a:r>
                    </a:p>
                    <a:p>
                      <a:pPr algn="ctr"/>
                      <a:r>
                        <a:rPr lang="pl-PL" sz="1800" u="none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mieszanina</a:t>
                      </a:r>
                      <a:endParaRPr lang="pl-PL" u="none" baseline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l-PL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pOH</a:t>
                      </a:r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pl-PL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-log </a:t>
                      </a:r>
                      <a:r>
                        <a:rPr lang="pl-PL" sz="18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pl-PL" sz="1800" baseline="-250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pl-PL" sz="1800" baseline="-2500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pl-PL" sz="18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 = 14 - </a:t>
                      </a:r>
                      <a:r>
                        <a:rPr lang="pl-PL" sz="1800" baseline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pOH</a:t>
                      </a:r>
                      <a:endParaRPr lang="pl-PL" baseline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11,44</a:t>
                      </a:r>
                    </a:p>
                    <a:p>
                      <a:pPr algn="ctr"/>
                      <a:r>
                        <a:rPr lang="pl-PL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12,10</a:t>
                      </a:r>
                      <a:endParaRPr lang="pl-PL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Łącznik prosty ze strzałką 7"/>
          <p:cNvCxnSpPr/>
          <p:nvPr/>
        </p:nvCxnSpPr>
        <p:spPr>
          <a:xfrm>
            <a:off x="5264015" y="989112"/>
            <a:ext cx="576064" cy="0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5451439" y="3789040"/>
            <a:ext cx="576064" cy="0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5166321" y="2492896"/>
            <a:ext cx="576064" cy="0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1018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600200" y="476672"/>
                <a:ext cx="7239000" cy="561932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pl-PL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pl-PL" sz="2800" dirty="0">
                    <a:solidFill>
                      <a:srgbClr val="EBF5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Obliczanie </a:t>
                </a:r>
                <a:r>
                  <a:rPr lang="pl-PL" sz="2800" dirty="0" err="1" smtClean="0">
                    <a:solidFill>
                      <a:srgbClr val="EBF5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pl-PL" sz="2800" baseline="-25000" dirty="0" err="1" smtClean="0">
                    <a:solidFill>
                      <a:srgbClr val="EBF5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pl-PL" sz="2800" baseline="-25000" dirty="0">
                  <a:solidFill>
                    <a:srgbClr val="EBF5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pl-PL" sz="2800" baseline="-25000" dirty="0">
                    <a:solidFill>
                      <a:srgbClr val="EBF5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2800" dirty="0">
                    <a:solidFill>
                      <a:srgbClr val="EBF5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pl-PL" sz="2800" baseline="-25000" dirty="0">
                    <a:solidFill>
                      <a:srgbClr val="EBF5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2800" dirty="0" err="1" smtClean="0">
                    <a:solidFill>
                      <a:srgbClr val="EBF5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pl-PL" sz="2800" baseline="-25000" dirty="0" err="1" smtClean="0">
                    <a:solidFill>
                      <a:srgbClr val="EBF5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pl-PL" sz="2800" baseline="-25000" dirty="0" smtClean="0">
                    <a:solidFill>
                      <a:srgbClr val="EBF5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2800" dirty="0">
                    <a:solidFill>
                      <a:srgbClr val="EBF5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800" i="1">
                            <a:solidFill>
                              <a:srgbClr val="EBF5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sz="2800" dirty="0">
                            <a:solidFill>
                              <a:srgbClr val="EBF5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pl-PL" sz="2800" b="0" i="0" baseline="-25000" dirty="0" smtClean="0">
                            <a:solidFill>
                              <a:srgbClr val="EBF5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z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 sz="2800">
                            <a:solidFill>
                              <a:srgbClr val="EBF5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pl-PL" sz="2800" baseline="-25000" dirty="0">
                            <a:solidFill>
                              <a:srgbClr val="EBF5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kw</m:t>
                        </m:r>
                        <m:r>
                          <m:rPr>
                            <m:nor/>
                          </m:rPr>
                          <a:rPr lang="pl-PL" sz="2800" baseline="-25000" dirty="0">
                            <a:solidFill>
                              <a:srgbClr val="EBF5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m:rPr>
                            <m:nor/>
                          </m:rPr>
                          <a:rPr lang="pl-PL" sz="2800" dirty="0">
                            <a:solidFill>
                              <a:srgbClr val="EBF5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pl-PL" sz="2800" b="0" i="0" baseline="-25000" dirty="0" smtClean="0">
                            <a:solidFill>
                              <a:srgbClr val="EBF5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zas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0" indent="0">
                  <a:buNone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NaOH –           0,1 mol/l     - 1000 cm</a:t>
                </a:r>
                <a:r>
                  <a:rPr lang="pl-PL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 marL="0" indent="0">
                  <a:buNone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0,031           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 x</a:t>
                </a:r>
              </a:p>
              <a:p>
                <a:pPr marL="0" indent="0">
                  <a:buNone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>
                        <a:latin typeface="Cambria Math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pl-PL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zas</m:t>
                    </m:r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310 cm</a:t>
                </a: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 marL="0" indent="0">
                  <a:buNone/>
                </a:pPr>
                <a:endParaRPr lang="pl-PL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pl-PL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pl-PL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0,0</m:t>
                        </m:r>
                        <m:r>
                          <m:rPr>
                            <m:nor/>
                          </m:rPr>
                          <a:rPr lang="pl-PL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pl-PL">
                            <a:latin typeface="Cambria Math"/>
                            <a:cs typeface="Times New Roman" panose="02020603050405020304" pitchFamily="18" charset="0"/>
                          </a:rPr>
                          <m:t>0,05</m:t>
                        </m:r>
                        <m:r>
                          <m:rPr>
                            <m:nor/>
                          </m:rPr>
                          <a:rPr lang="pl-PL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0,3</m:t>
                        </m:r>
                        <m:r>
                          <m:rPr>
                            <m:nor/>
                          </m:rPr>
                          <a:rPr lang="pl-PL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2,778·10</a:t>
                </a: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pl-P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pl-PL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pOH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2,56         pH = 11,44</a:t>
                </a:r>
                <a:endParaRPr lang="pl-P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endParaRPr lang="pl-PL" dirty="0"/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200" y="476672"/>
                <a:ext cx="7239000" cy="5619328"/>
              </a:xfrm>
              <a:blipFill rotWithShape="1">
                <a:blip r:embed="rId2" cstate="print"/>
                <a:stretch>
                  <a:fillRect l="-21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8020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37</a:t>
            </a:fld>
            <a:endParaRPr lang="pl-PL"/>
          </a:p>
        </p:txBody>
      </p:sp>
      <p:pic>
        <p:nvPicPr>
          <p:cNvPr id="5" name="Symbol zastępczy zawartości 4"/>
          <p:cNvPicPr>
            <a:picLocks noGrp="1"/>
          </p:cNvPicPr>
          <p:nvPr>
            <p:ph idx="1"/>
          </p:nvPr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2898" t="20000" r="42458" b="16470"/>
          <a:stretch/>
        </p:blipFill>
        <p:spPr bwMode="auto">
          <a:xfrm>
            <a:off x="1475656" y="620688"/>
            <a:ext cx="7128791" cy="5328592"/>
          </a:xfrm>
          <a:prstGeom prst="rect">
            <a:avLst/>
          </a:prstGeom>
          <a:ln/>
          <a:extLst>
            <a:ext uri="{53640926-AAD7-44D8-BBD7-CCE9431645EC}">
              <a14:shadowObscured xmlns="" xmlns:a14="http://schemas.microsoft.com/office/drawing/2010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7" name="Prostokąt 6"/>
          <p:cNvSpPr/>
          <p:nvPr/>
        </p:nvSpPr>
        <p:spPr>
          <a:xfrm rot="16200000">
            <a:off x="1043416" y="3273989"/>
            <a:ext cx="4402167" cy="369332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pl-PL" dirty="0"/>
              <a:t>Bufor  Kwas  H</a:t>
            </a:r>
            <a:r>
              <a:rPr lang="pl-PL" baseline="-25000" dirty="0"/>
              <a:t>3</a:t>
            </a:r>
            <a:r>
              <a:rPr lang="pl-PL" dirty="0"/>
              <a:t>PO</a:t>
            </a:r>
            <a:r>
              <a:rPr lang="pl-PL" baseline="-25000" dirty="0"/>
              <a:t>4 </a:t>
            </a:r>
            <a:r>
              <a:rPr lang="pl-PL" dirty="0"/>
              <a:t>  i jego sól  NaH</a:t>
            </a:r>
            <a:r>
              <a:rPr lang="pl-PL" baseline="-25000" dirty="0"/>
              <a:t>2</a:t>
            </a:r>
            <a:r>
              <a:rPr lang="pl-PL" dirty="0"/>
              <a:t>PO</a:t>
            </a:r>
            <a:r>
              <a:rPr lang="pl-PL" baseline="-25000" dirty="0"/>
              <a:t>4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 rot="16200000">
            <a:off x="2341261" y="3244334"/>
            <a:ext cx="4461478" cy="369332"/>
          </a:xfrm>
          <a:prstGeom prst="rect">
            <a:avLst/>
          </a:prstGeom>
          <a:solidFill>
            <a:schemeClr val="accent3">
              <a:lumMod val="10000"/>
            </a:schemeClr>
          </a:solidFill>
        </p:spPr>
        <p:txBody>
          <a:bodyPr wrap="none">
            <a:spAutoFit/>
          </a:bodyPr>
          <a:lstStyle/>
          <a:p>
            <a:r>
              <a:rPr lang="pl-PL" dirty="0"/>
              <a:t>Bufor  Kwas NaH</a:t>
            </a:r>
            <a:r>
              <a:rPr lang="pl-PL" baseline="-25000" dirty="0"/>
              <a:t>2</a:t>
            </a:r>
            <a:r>
              <a:rPr lang="pl-PL" dirty="0"/>
              <a:t>PO</a:t>
            </a:r>
            <a:r>
              <a:rPr lang="pl-PL" baseline="-25000" dirty="0"/>
              <a:t>4</a:t>
            </a:r>
            <a:r>
              <a:rPr lang="pl-PL" dirty="0"/>
              <a:t>i jego sól  Na</a:t>
            </a:r>
            <a:r>
              <a:rPr lang="pl-PL" baseline="-25000" dirty="0"/>
              <a:t>2</a:t>
            </a:r>
            <a:r>
              <a:rPr lang="pl-PL" dirty="0"/>
              <a:t>HPO</a:t>
            </a:r>
            <a:r>
              <a:rPr lang="pl-PL" baseline="-25000" dirty="0"/>
              <a:t>4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 rot="16200000">
            <a:off x="3691670" y="3313023"/>
            <a:ext cx="4294765" cy="369332"/>
          </a:xfrm>
          <a:prstGeom prst="rect">
            <a:avLst/>
          </a:prstGeom>
          <a:solidFill>
            <a:schemeClr val="accent3">
              <a:lumMod val="10000"/>
            </a:schemeClr>
          </a:solidFill>
        </p:spPr>
        <p:txBody>
          <a:bodyPr wrap="none">
            <a:spAutoFit/>
          </a:bodyPr>
          <a:lstStyle/>
          <a:p>
            <a:r>
              <a:rPr lang="pl-PL" dirty="0"/>
              <a:t>Bufor  Kwas Na</a:t>
            </a:r>
            <a:r>
              <a:rPr lang="pl-PL" baseline="-25000" dirty="0"/>
              <a:t>2</a:t>
            </a:r>
            <a:r>
              <a:rPr lang="pl-PL" dirty="0"/>
              <a:t>HPO</a:t>
            </a:r>
            <a:r>
              <a:rPr lang="pl-PL" baseline="-25000" dirty="0"/>
              <a:t>4</a:t>
            </a:r>
            <a:r>
              <a:rPr lang="pl-PL" dirty="0"/>
              <a:t>i jego sól  Na</a:t>
            </a:r>
            <a:r>
              <a:rPr lang="pl-PL" baseline="-25000" dirty="0"/>
              <a:t>3</a:t>
            </a:r>
            <a:r>
              <a:rPr lang="pl-PL" dirty="0"/>
              <a:t>PO</a:t>
            </a:r>
            <a:r>
              <a:rPr lang="pl-PL" baseline="-25000" dirty="0"/>
              <a:t>4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2642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38</a:t>
            </a:fld>
            <a:endParaRPr lang="pl-PL"/>
          </a:p>
        </p:txBody>
      </p:sp>
      <p:pic>
        <p:nvPicPr>
          <p:cNvPr id="5" name="Symbol zastępczy zawartości 4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73" t="15895" r="4362" b="55476"/>
          <a:stretch/>
        </p:blipFill>
        <p:spPr bwMode="auto">
          <a:xfrm>
            <a:off x="1600200" y="548680"/>
            <a:ext cx="7239000" cy="5112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7804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1196752"/>
                <a:ext cx="7435552" cy="533129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Czyli [H</a:t>
                </a:r>
                <a:r>
                  <a:rPr lang="pl-PL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= 1</a:t>
                </a:r>
                <a14:m>
                  <m:oMath xmlns:m="http://schemas.openxmlformats.org/officeDocument/2006/math">
                    <m:r>
                      <a:rPr lang="pl-PL" sz="28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pl-PL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-7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[OH</a:t>
                </a:r>
                <a:r>
                  <a:rPr lang="pl-PL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= 1</a:t>
                </a:r>
                <a14:m>
                  <m:oMath xmlns:m="http://schemas.openxmlformats.org/officeDocument/2006/math">
                    <m:r>
                      <a:rPr lang="pl-PL" sz="28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pl-PL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-7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gramojonu/l</a:t>
                </a:r>
              </a:p>
              <a:p>
                <a:pPr marL="0" indent="0">
                  <a:buNone/>
                </a:pPr>
                <a:endParaRPr lang="pl-PL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10 000 000 dm</a:t>
                </a:r>
                <a:r>
                  <a:rPr lang="pl-PL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wody – 1g [H</a:t>
                </a:r>
                <a:r>
                  <a:rPr lang="pl-PL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</a:p>
              <a:p>
                <a:pPr marL="0" indent="0">
                  <a:buNone/>
                </a:pPr>
                <a:r>
                  <a:rPr lang="pl-P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– 17g [OH</a:t>
                </a:r>
                <a:r>
                  <a:rPr lang="pl-PL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</a:p>
              <a:p>
                <a:pPr marL="0" indent="0">
                  <a:buNone/>
                </a:pPr>
                <a:endParaRPr lang="pl-PL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</a:t>
                </a:r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1196752"/>
                <a:ext cx="7435552" cy="5331296"/>
              </a:xfrm>
              <a:blipFill rotWithShape="1">
                <a:blip r:embed="rId2" cstate="print"/>
                <a:stretch>
                  <a:fillRect l="-1639" t="-114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357064"/>
                  </p:ext>
                </p:extLst>
              </p:nvPr>
            </p:nvGraphicFramePr>
            <p:xfrm>
              <a:off x="1475656" y="4077072"/>
              <a:ext cx="6096000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1390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2400" i="1" smtClean="0">
                                    <a:latin typeface="Cambria Math"/>
                                    <a:ea typeface="Cambria Math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pl-P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pl-PL" sz="2400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pl-P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[H</a:t>
                          </a:r>
                          <a:r>
                            <a:rPr lang="pl-PL" sz="24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pl-PL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  = [OH</a:t>
                          </a:r>
                          <a:r>
                            <a:rPr lang="pl-PL" sz="24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pl-PL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 </a:t>
                          </a:r>
                          <a:endParaRPr lang="pl-PL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</a:rPr>
                            <a:t>0</a:t>
                          </a:r>
                          <a:endParaRPr lang="pl-PL" sz="2400" dirty="0">
                            <a:solidFill>
                              <a:schemeClr val="tx1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pl-PL" sz="2400" b="0" i="0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,13</m:t>
                              </m:r>
                              <m:r>
                                <a:rPr lang="pl-PL" sz="2400" i="1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pl-PL" sz="2400" baseline="300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-14</a:t>
                          </a:r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pl-PL" sz="2400" dirty="0">
                            <a:solidFill>
                              <a:schemeClr val="tx1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pl-PL" sz="2400" b="0" i="0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,36</m:t>
                              </m:r>
                              <m:r>
                                <a:rPr lang="pl-PL" sz="2400" i="1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pl-PL" sz="2400" baseline="300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-7</a:t>
                          </a:r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pl-PL" sz="2400" dirty="0">
                            <a:solidFill>
                              <a:schemeClr val="tx1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</a:rPr>
                            <a:t>10</a:t>
                          </a:r>
                          <a:endParaRPr lang="pl-PL" sz="2400" dirty="0">
                            <a:solidFill>
                              <a:schemeClr val="tx1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pl-PL" sz="2400" b="0" i="0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,36</m:t>
                              </m:r>
                              <m:r>
                                <a:rPr lang="pl-PL" sz="2400" i="1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pl-PL" sz="2400" baseline="300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-14</a:t>
                          </a:r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pl-PL" sz="2400" dirty="0">
                            <a:solidFill>
                              <a:schemeClr val="tx1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pl-PL" sz="2400" b="0" i="0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,59</m:t>
                              </m:r>
                              <m:r>
                                <a:rPr lang="pl-PL" sz="2400" i="1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pl-PL" sz="2400" baseline="300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-7</a:t>
                          </a:r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pl-PL" sz="2400" dirty="0">
                            <a:solidFill>
                              <a:schemeClr val="tx1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</a:rPr>
                            <a:t>22</a:t>
                          </a:r>
                          <a:endParaRPr lang="pl-PL" sz="2400" dirty="0">
                            <a:solidFill>
                              <a:schemeClr val="tx1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pl-PL" sz="2400" i="1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pl-PL" sz="2400" baseline="300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-14</a:t>
                          </a:r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pl-PL" sz="2400" dirty="0">
                            <a:solidFill>
                              <a:schemeClr val="tx1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pl-PL" sz="2400" i="1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pl-PL" sz="2400" baseline="300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-7</a:t>
                          </a:r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pl-PL" sz="2400" dirty="0">
                            <a:solidFill>
                              <a:schemeClr val="tx1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</a:rPr>
                            <a:t>60</a:t>
                          </a:r>
                          <a:endParaRPr lang="pl-PL" sz="2400" dirty="0">
                            <a:solidFill>
                              <a:schemeClr val="tx1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r>
                                <a:rPr lang="pl-PL" sz="2400" b="0" i="0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2,6</m:t>
                              </m:r>
                              <m:r>
                                <a:rPr lang="pl-PL" sz="2400" i="1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pl-PL" sz="2400" baseline="300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-14</a:t>
                          </a:r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pl-PL" sz="2400" dirty="0">
                            <a:solidFill>
                              <a:schemeClr val="tx1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pl-PL" sz="2400" b="0" i="0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,5</m:t>
                              </m:r>
                              <m:r>
                                <a:rPr lang="pl-PL" sz="2400" i="1" smtClean="0">
                                  <a:solidFill>
                                    <a:schemeClr val="tx1">
                                      <a:lumMod val="1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pl-PL" sz="2400" baseline="300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-7</a:t>
                          </a:r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pl-PL" sz="2400" dirty="0">
                            <a:solidFill>
                              <a:schemeClr val="tx1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44357064"/>
                  </p:ext>
                </p:extLst>
              </p:nvPr>
            </p:nvGraphicFramePr>
            <p:xfrm>
              <a:off x="1475656" y="4077072"/>
              <a:ext cx="6096000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667" r="-200601" b="-4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pl-PL" sz="2400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pl-P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[H</a:t>
                          </a:r>
                          <a:r>
                            <a:rPr lang="pl-PL" sz="24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pl-PL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  = [OH</a:t>
                          </a:r>
                          <a:r>
                            <a:rPr lang="pl-PL" sz="24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pl-PL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 </a:t>
                          </a:r>
                          <a:endParaRPr lang="pl-PL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</a:rPr>
                            <a:t>0</a:t>
                          </a:r>
                          <a:endParaRPr lang="pl-PL" sz="2400" dirty="0">
                            <a:solidFill>
                              <a:schemeClr val="tx1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701" t="-110667" r="-100000" b="-3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110667" r="-300" b="-332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</a:rPr>
                            <a:t>10</a:t>
                          </a:r>
                          <a:endParaRPr lang="pl-PL" sz="2400" dirty="0">
                            <a:solidFill>
                              <a:schemeClr val="tx1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701" t="-210667" r="-100000" b="-2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210667" r="-300" b="-232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</a:rPr>
                            <a:t>22</a:t>
                          </a:r>
                          <a:endParaRPr lang="pl-PL" sz="2400" dirty="0">
                            <a:solidFill>
                              <a:schemeClr val="tx1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701" t="-310667" r="-100000" b="-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310667" r="-300" b="-132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</a:rPr>
                            <a:t>60</a:t>
                          </a:r>
                          <a:endParaRPr lang="pl-PL" sz="2400" dirty="0">
                            <a:solidFill>
                              <a:schemeClr val="tx1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9701" t="-410667" r="-100000" b="-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300" t="-410667" r="-300" b="-32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964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548680"/>
                <a:ext cx="7671048" cy="561662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HA + H</a:t>
                </a:r>
                <a:r>
                  <a:rPr lang="pl-PL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       A</a:t>
                </a:r>
                <a:r>
                  <a:rPr lang="pl-PL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H</a:t>
                </a:r>
                <a:r>
                  <a:rPr lang="pl-PL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pl-PL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 </a:t>
                </a:r>
              </a:p>
              <a:p>
                <a:pPr marL="0" indent="0">
                  <a:buNone/>
                </a:pPr>
                <a:endParaRPr lang="pl-PL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pl-PL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kw 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sz="2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sz="28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pl-PL" sz="2800" baseline="30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pl-PL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pl-PL" sz="28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l-PL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sz="28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pl-PL" sz="2800" baseline="-25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pl-PL" sz="28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pl-PL" sz="2800" baseline="30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pl-PL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pl-PL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sz="28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HA</m:t>
                        </m:r>
                        <m:r>
                          <m:rPr>
                            <m:nor/>
                          </m:rPr>
                          <a:rPr lang="pl-PL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</m:t>
                        </m:r>
                        <m:r>
                          <m:rPr>
                            <m:nor/>
                          </m:rPr>
                          <a:rPr lang="pl-PL" sz="28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l-PL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sz="28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pl-PL" sz="2800" baseline="-25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pl-PL" sz="28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pl-PL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(2)</a:t>
                </a:r>
                <a:endParaRPr lang="pl-PL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ponieważ</a:t>
                </a:r>
                <a:r>
                  <a:rPr lang="pl-PL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[H</a:t>
                </a:r>
                <a:r>
                  <a:rPr lang="pl-PL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O] = 1</a:t>
                </a:r>
              </a:p>
              <a:p>
                <a:pPr marL="0" indent="0">
                  <a:buNone/>
                </a:pP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równanie (2) przyjmuje postać</a:t>
                </a:r>
              </a:p>
              <a:p>
                <a:pPr marL="0" indent="0">
                  <a:buNone/>
                </a:pP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K</a:t>
                </a:r>
                <a:r>
                  <a:rPr lang="pl-PL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kw 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 sz="2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sz="28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pl-PL" sz="2800" baseline="30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pl-PL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pl-PL" sz="28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l-PL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sz="28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pl-PL" sz="2800" baseline="-25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pl-PL" sz="28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pl-PL" sz="2800" baseline="30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pl-PL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pl-PL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sz="28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HA</m:t>
                        </m:r>
                        <m:r>
                          <m:rPr>
                            <m:nor/>
                          </m:rPr>
                          <a:rPr lang="pl-PL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</m:t>
                        </m:r>
                      </m:den>
                    </m:f>
                  </m:oMath>
                </a14:m>
                <a:endParaRPr lang="pl-PL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Stała równowagi kwasu , jej wartość charakteryzuje </a:t>
                </a:r>
              </a:p>
              <a:p>
                <a:pPr marL="0" indent="0">
                  <a:buNone/>
                </a:pP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moc kwasu</a:t>
                </a:r>
                <a:endParaRPr lang="pl-PL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548680"/>
                <a:ext cx="7671048" cy="5616624"/>
              </a:xfrm>
              <a:blipFill rotWithShape="1">
                <a:blip r:embed="rId2" cstate="print"/>
                <a:stretch>
                  <a:fillRect l="-1589" t="-1086" r="-150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Łącznik prosty ze strzałką 5"/>
          <p:cNvCxnSpPr/>
          <p:nvPr/>
        </p:nvCxnSpPr>
        <p:spPr>
          <a:xfrm>
            <a:off x="4788024" y="836712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749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403648" y="548680"/>
                <a:ext cx="7435552" cy="55473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A</a:t>
                </a: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H</a:t>
                </a:r>
                <a:r>
                  <a:rPr lang="pl-PL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      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 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 </a:t>
                </a:r>
              </a:p>
              <a:p>
                <a:pPr marL="0" indent="0">
                  <a:buNone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K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zas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b="0" i="0" smtClean="0">
                            <a:latin typeface="Cambria Math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[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OH</m:t>
                        </m:r>
                        <m:r>
                          <m:rPr>
                            <m:nor/>
                          </m:rPr>
                          <a:rPr lang="pl-PL" b="0" i="0" baseline="30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pl-PL" b="0" i="0" baseline="30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0" indent="0">
                  <a:buNone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Iloczyn </a:t>
                </a:r>
              </a:p>
              <a:p>
                <a:pPr marL="0" indent="0">
                  <a:buNone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kw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zas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pl-PL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pl-PL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[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pl-PL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pl-PL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HA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</m:t>
                        </m:r>
                      </m:den>
                    </m:f>
                  </m:oMath>
                </a14:m>
                <a:r>
                  <a:rPr lang="pl-PL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b="0" i="0" smtClean="0">
                            <a:latin typeface="Cambria Math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[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OH</m:t>
                        </m:r>
                        <m:r>
                          <m:rPr>
                            <m:nor/>
                          </m:rPr>
                          <a:rPr lang="pl-PL" b="0" i="0" baseline="30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b="0" i="0" smtClean="0"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pl-PL" b="0" i="0" baseline="30000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</m:t>
                        </m:r>
                      </m:den>
                    </m:f>
                  </m:oMath>
                </a14:m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  <a:p>
                <a:pPr marL="0" indent="0">
                  <a:buNone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= [H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[OH</a:t>
                </a: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= K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</a:p>
              <a:p>
                <a:pPr marL="0" indent="0">
                  <a:buNone/>
                </a:pPr>
                <a:endParaRPr lang="pl-PL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Iloczyn kwasowej i zasadowej =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pl-PL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</a:p>
              <a:p>
                <a:pPr marL="0" indent="0">
                  <a:buNone/>
                </a:pPr>
                <a:endParaRPr lang="pl-P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3648" y="548680"/>
                <a:ext cx="7435552" cy="5547320"/>
              </a:xfrm>
              <a:blipFill rotWithShape="1">
                <a:blip r:embed="rId2" cstate="print"/>
                <a:stretch>
                  <a:fillRect l="-2049" t="-153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Łącznik prosty ze strzałką 3"/>
          <p:cNvCxnSpPr/>
          <p:nvPr/>
        </p:nvCxnSpPr>
        <p:spPr>
          <a:xfrm>
            <a:off x="4532993" y="836712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15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600200" y="476672"/>
                <a:ext cx="7239000" cy="56193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B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H</a:t>
                </a:r>
                <a:r>
                  <a:rPr lang="pl-PL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      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BH</a:t>
                </a: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  <a:p>
                <a:pPr marL="0" indent="0">
                  <a:buNone/>
                </a:pPr>
                <a:endParaRPr lang="pl-PL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pl-PL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zas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>
                            <a:latin typeface="Cambria Math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pl-PL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pl-PL" b="0" i="0" baseline="30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[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OH</m:t>
                        </m:r>
                        <m:r>
                          <m:rPr>
                            <m:nor/>
                          </m:rPr>
                          <a:rPr lang="pl-PL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0" indent="0">
                  <a:buNone/>
                </a:pPr>
                <a:endParaRPr lang="pl-PL" dirty="0" smtClean="0"/>
              </a:p>
              <a:p>
                <a:pPr marL="0" indent="0">
                  <a:buNone/>
                </a:pPr>
                <a:r>
                  <a:rPr lang="pl-PL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np.          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pl-PL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H</a:t>
                </a:r>
                <a:r>
                  <a:rPr lang="pl-PL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       NH</a:t>
                </a:r>
                <a:r>
                  <a:rPr lang="pl-PL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pl-PL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OH</a:t>
                </a:r>
                <a:r>
                  <a:rPr lang="pl-PL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pl-PL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zas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b="0" i="0" smtClean="0">
                            <a:latin typeface="Cambria Math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pl-PL" b="0" i="0" baseline="-25000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pl-PL" b="0" i="0" baseline="30000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[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OH</m:t>
                        </m:r>
                        <m:r>
                          <m:rPr>
                            <m:nor/>
                          </m:rPr>
                          <a:rPr lang="pl-PL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pl-PL" b="0" i="0" baseline="-25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200" y="476672"/>
                <a:ext cx="7239000" cy="5619328"/>
              </a:xfrm>
              <a:blipFill rotWithShape="1">
                <a:blip r:embed="rId2" cstate="print"/>
                <a:stretch>
                  <a:fillRect l="-1011" t="-151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Łącznik prosty ze strzałką 3"/>
          <p:cNvCxnSpPr/>
          <p:nvPr/>
        </p:nvCxnSpPr>
        <p:spPr>
          <a:xfrm>
            <a:off x="4532993" y="836712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ze strzałką 4"/>
          <p:cNvCxnSpPr/>
          <p:nvPr/>
        </p:nvCxnSpPr>
        <p:spPr>
          <a:xfrm>
            <a:off x="4859497" y="3429000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69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620688"/>
                <a:ext cx="7723584" cy="5475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HB</a:t>
                </a:r>
                <a:r>
                  <a:rPr lang="pl-PL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H</a:t>
                </a:r>
                <a:r>
                  <a:rPr lang="pl-PL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      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H</a:t>
                </a:r>
                <a:r>
                  <a:rPr lang="pl-PL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pl-PL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endParaRPr lang="pl-PL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pl-PL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kw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[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pl-PL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pl-PL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pl-PL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pl-PL" b="0" i="0" baseline="30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0" indent="0">
                  <a:buNone/>
                </a:pPr>
                <a:r>
                  <a:rPr lang="pl-PL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pl-PL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zas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kw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pl-PL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HB</m:t>
                        </m:r>
                        <m:r>
                          <m:rPr>
                            <m:nor/>
                          </m:rPr>
                          <a:rPr lang="pl-PL" b="0" i="0" baseline="30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[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OH</m:t>
                        </m:r>
                        <m:r>
                          <m:rPr>
                            <m:nor/>
                          </m:rPr>
                          <a:rPr lang="pl-PL" b="0" i="0" baseline="30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</m:t>
                        </m:r>
                      </m:den>
                    </m:f>
                  </m:oMath>
                </a14:m>
                <a:r>
                  <a:rPr lang="pl-PL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b="0" i="0" smtClean="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[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pl-PL" b="0" i="0" baseline="-25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pl-PL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pl-PL" b="0" i="0" baseline="30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pl-PL" baseline="3000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</m:t>
                        </m:r>
                      </m:den>
                    </m:f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  <a:p>
                <a:pPr marL="0" indent="0">
                  <a:buNone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= [H</a:t>
                </a:r>
                <a:r>
                  <a:rPr lang="pl-PL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pl-PL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[OH</a:t>
                </a:r>
                <a:r>
                  <a:rPr lang="pl-PL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=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</a:p>
              <a:p>
                <a:pPr marL="0" indent="0">
                  <a:buNone/>
                </a:pPr>
                <a:endParaRPr lang="pl-PL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dirty="0" smtClean="0"/>
                  <a:t>                 </a:t>
                </a:r>
                <a:r>
                  <a:rPr lang="pl-PL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pl-PL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zas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kw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          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log</a:t>
                </a:r>
              </a:p>
              <a:p>
                <a:pPr marL="0" indent="0">
                  <a:buNone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pl-PL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pK</a:t>
                </a:r>
                <a:r>
                  <a:rPr lang="pl-PL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zas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pK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kw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K</a:t>
                </a:r>
                <a:r>
                  <a:rPr lang="pl-PL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14</a:t>
                </a:r>
              </a:p>
              <a:p>
                <a:pPr marL="0" indent="0">
                  <a:buNone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pl-PL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pK</a:t>
                </a:r>
                <a:r>
                  <a:rPr lang="pl-PL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zas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pK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kw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14</a:t>
                </a:r>
              </a:p>
              <a:p>
                <a:pPr marL="0" indent="0">
                  <a:buNone/>
                </a:pPr>
                <a:endPara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endParaRPr lang="pl-P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620688"/>
                <a:ext cx="7723584" cy="5475312"/>
              </a:xfrm>
              <a:blipFill rotWithShape="1">
                <a:blip r:embed="rId2" cstate="print"/>
                <a:stretch>
                  <a:fillRect l="-1973" t="-1559" b="-25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Łącznik prosty ze strzałką 3"/>
          <p:cNvCxnSpPr/>
          <p:nvPr/>
        </p:nvCxnSpPr>
        <p:spPr>
          <a:xfrm>
            <a:off x="4785021" y="902622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oliniowy 4"/>
          <p:cNvCxnSpPr/>
          <p:nvPr/>
        </p:nvCxnSpPr>
        <p:spPr>
          <a:xfrm>
            <a:off x="6160934" y="4329100"/>
            <a:ext cx="0" cy="648072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3924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600200" y="476672"/>
                <a:ext cx="7239000" cy="56193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marL="0" indent="0">
                  <a:buNone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pl-PL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pl-PL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pl-PL" b="0" i="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pl-PL" b="0" i="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H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  <a:p>
                <a:pPr marL="0" indent="0">
                  <a:buNone/>
                </a:pPr>
                <a:r>
                  <a:rPr lang="pl-PL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k1               z2                     z1              k2</a:t>
                </a:r>
              </a:p>
              <a:p>
                <a:pPr marL="0" indent="0">
                  <a:buNone/>
                </a:pP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K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l-PL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pl-PL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pl-PL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pl-PL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pl-PL" b="0" i="0" baseline="-250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pl-PL" i="1">
                            <a:latin typeface="Cambria Math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pl-PL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pl-PL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pl-P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] </m:t>
                        </m:r>
                      </m:den>
                    </m:f>
                  </m:oMath>
                </a14:m>
                <a:endPara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K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 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=[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pl-PL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= 55,55</a:t>
                </a:r>
              </a:p>
              <a:p>
                <a:pPr marL="0" indent="0">
                  <a:buNone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pl-PL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pl-PL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zas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 K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kw</a:t>
                </a:r>
              </a:p>
              <a:p>
                <a:pPr marL="0" indent="0">
                  <a:buNone/>
                </a:pPr>
                <a:r>
                  <a:rPr lang="pl-PL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pl-PL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pl-PL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zas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1·10</a:t>
                </a: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-14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55,55 = 1,8·10</a:t>
                </a:r>
                <a:r>
                  <a:rPr lang="pl-PL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-16</a:t>
                </a:r>
              </a:p>
              <a:p>
                <a:pPr marL="0" indent="0">
                  <a:buNone/>
                </a:pPr>
                <a:r>
                  <a:rPr lang="pl-PL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endPara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dirty="0"/>
                  <a:t> </a:t>
                </a:r>
                <a:r>
                  <a:rPr lang="pl-PL" dirty="0" smtClean="0"/>
                  <a:t>         </a:t>
                </a:r>
                <a:endParaRPr lang="pl-PL" dirty="0"/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200" y="476672"/>
                <a:ext cx="7239000" cy="5619328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Łącznik prosty ze strzałką 3"/>
          <p:cNvCxnSpPr/>
          <p:nvPr/>
        </p:nvCxnSpPr>
        <p:spPr>
          <a:xfrm>
            <a:off x="4638001" y="1412776"/>
            <a:ext cx="57642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DCC9-F4CF-4238-A0E1-797C19413B51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4819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zablon projektu „Niebieskie i zielone kule”">
  <a:themeElements>
    <a:clrScheme name="Szablon projektu „Niebieskie i zielone kule” 1">
      <a:dk1>
        <a:srgbClr val="808080"/>
      </a:dk1>
      <a:lt1>
        <a:srgbClr val="EBF5FF"/>
      </a:lt1>
      <a:dk2>
        <a:srgbClr val="BDDEFF"/>
      </a:dk2>
      <a:lt2>
        <a:srgbClr val="CCECFF"/>
      </a:lt2>
      <a:accent1>
        <a:srgbClr val="339966"/>
      </a:accent1>
      <a:accent2>
        <a:srgbClr val="333399"/>
      </a:accent2>
      <a:accent3>
        <a:srgbClr val="DBECFF"/>
      </a:accent3>
      <a:accent4>
        <a:srgbClr val="C9D1DA"/>
      </a:accent4>
      <a:accent5>
        <a:srgbClr val="ADCAB8"/>
      </a:accent5>
      <a:accent6>
        <a:srgbClr val="2D2D8A"/>
      </a:accent6>
      <a:hlink>
        <a:srgbClr val="66FFFF"/>
      </a:hlink>
      <a:folHlink>
        <a:srgbClr val="99FF99"/>
      </a:folHlink>
    </a:clrScheme>
    <a:fontScheme name="Szablon projektu „Niebieskie i zielone kule”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zablon projektu „Niebieskie i zielone kule” 1">
        <a:dk1>
          <a:srgbClr val="808080"/>
        </a:dk1>
        <a:lt1>
          <a:srgbClr val="EBF5FF"/>
        </a:lt1>
        <a:dk2>
          <a:srgbClr val="BDDEFF"/>
        </a:dk2>
        <a:lt2>
          <a:srgbClr val="CCECFF"/>
        </a:lt2>
        <a:accent1>
          <a:srgbClr val="339966"/>
        </a:accent1>
        <a:accent2>
          <a:srgbClr val="333399"/>
        </a:accent2>
        <a:accent3>
          <a:srgbClr val="DBECFF"/>
        </a:accent3>
        <a:accent4>
          <a:srgbClr val="C9D1DA"/>
        </a:accent4>
        <a:accent5>
          <a:srgbClr val="ADCAB8"/>
        </a:accent5>
        <a:accent6>
          <a:srgbClr val="2D2D8A"/>
        </a:accent6>
        <a:hlink>
          <a:srgbClr val="66FFFF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projektu „Niebieskie i zielone kule” 2">
        <a:dk1>
          <a:srgbClr val="336699"/>
        </a:dk1>
        <a:lt1>
          <a:srgbClr val="FFFFFF"/>
        </a:lt1>
        <a:dk2>
          <a:srgbClr val="00B4F5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D6F9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projektu „Niebieskie i zielone kule” 3">
        <a:dk1>
          <a:srgbClr val="336699"/>
        </a:dk1>
        <a:lt1>
          <a:srgbClr val="FFFFFF"/>
        </a:lt1>
        <a:dk2>
          <a:srgbClr val="006699"/>
        </a:dk2>
        <a:lt2>
          <a:srgbClr val="E3EBF1"/>
        </a:lt2>
        <a:accent1>
          <a:srgbClr val="033497"/>
        </a:accent1>
        <a:accent2>
          <a:srgbClr val="00CC66"/>
        </a:accent2>
        <a:accent3>
          <a:srgbClr val="AAB8CA"/>
        </a:accent3>
        <a:accent4>
          <a:srgbClr val="DADADA"/>
        </a:accent4>
        <a:accent5>
          <a:srgbClr val="AAAEC9"/>
        </a:accent5>
        <a:accent6>
          <a:srgbClr val="00B95C"/>
        </a:accent6>
        <a:hlink>
          <a:srgbClr val="6CACFA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projektu „Niebieskie i zielone kule” 4">
        <a:dk1>
          <a:srgbClr val="90D697"/>
        </a:dk1>
        <a:lt1>
          <a:srgbClr val="FFFFFF"/>
        </a:lt1>
        <a:dk2>
          <a:srgbClr val="339966"/>
        </a:dk2>
        <a:lt2>
          <a:srgbClr val="969696"/>
        </a:lt2>
        <a:accent1>
          <a:srgbClr val="318DF3"/>
        </a:accent1>
        <a:accent2>
          <a:srgbClr val="CCECFF"/>
        </a:accent2>
        <a:accent3>
          <a:srgbClr val="FFFFFF"/>
        </a:accent3>
        <a:accent4>
          <a:srgbClr val="7AB780"/>
        </a:accent4>
        <a:accent5>
          <a:srgbClr val="ADC5F8"/>
        </a:accent5>
        <a:accent6>
          <a:srgbClr val="B9D6E7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projektu „Niebieskie i zielone kule” 5">
        <a:dk1>
          <a:srgbClr val="005A58"/>
        </a:dk1>
        <a:lt1>
          <a:srgbClr val="D2FFE6"/>
        </a:lt1>
        <a:dk2>
          <a:srgbClr val="C0C0C0"/>
        </a:dk2>
        <a:lt2>
          <a:srgbClr val="CCECFF"/>
        </a:lt2>
        <a:accent1>
          <a:srgbClr val="026A4A"/>
        </a:accent1>
        <a:accent2>
          <a:srgbClr val="528FC6"/>
        </a:accent2>
        <a:accent3>
          <a:srgbClr val="DCDCDC"/>
        </a:accent3>
        <a:accent4>
          <a:srgbClr val="B3DAC4"/>
        </a:accent4>
        <a:accent5>
          <a:srgbClr val="AAB9B1"/>
        </a:accent5>
        <a:accent6>
          <a:srgbClr val="4981B3"/>
        </a:accent6>
        <a:hlink>
          <a:srgbClr val="9FDAFF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projektu „Niebieskie i zielone kule” 6">
        <a:dk1>
          <a:srgbClr val="3E3E5C"/>
        </a:dk1>
        <a:lt1>
          <a:srgbClr val="E6E6FF"/>
        </a:lt1>
        <a:dk2>
          <a:srgbClr val="0099CC"/>
        </a:dk2>
        <a:lt2>
          <a:srgbClr val="FFFFFF"/>
        </a:lt2>
        <a:accent1>
          <a:srgbClr val="246DB0"/>
        </a:accent1>
        <a:accent2>
          <a:srgbClr val="6666FF"/>
        </a:accent2>
        <a:accent3>
          <a:srgbClr val="AACAE2"/>
        </a:accent3>
        <a:accent4>
          <a:srgbClr val="C4C4DA"/>
        </a:accent4>
        <a:accent5>
          <a:srgbClr val="ACBAD4"/>
        </a:accent5>
        <a:accent6>
          <a:srgbClr val="5C5CE7"/>
        </a:accent6>
        <a:hlink>
          <a:srgbClr val="99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projektu „Niebieskie i zielone kule” 7">
        <a:dk1>
          <a:srgbClr val="C6D5E0"/>
        </a:dk1>
        <a:lt1>
          <a:srgbClr val="D7D7EB"/>
        </a:lt1>
        <a:dk2>
          <a:srgbClr val="7DC4FF"/>
        </a:dk2>
        <a:lt2>
          <a:srgbClr val="777777"/>
        </a:lt2>
        <a:accent1>
          <a:srgbClr val="2658A2"/>
        </a:accent1>
        <a:accent2>
          <a:srgbClr val="5F5FCB"/>
        </a:accent2>
        <a:accent3>
          <a:srgbClr val="E8E8F3"/>
        </a:accent3>
        <a:accent4>
          <a:srgbClr val="A9B6BF"/>
        </a:accent4>
        <a:accent5>
          <a:srgbClr val="ACB4CE"/>
        </a:accent5>
        <a:accent6>
          <a:srgbClr val="5555B8"/>
        </a:accent6>
        <a:hlink>
          <a:srgbClr val="A1E99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projektu „Niebieskie i zielone kule” 8">
        <a:dk1>
          <a:srgbClr val="00B3F2"/>
        </a:dk1>
        <a:lt1>
          <a:srgbClr val="DEF6F1"/>
        </a:lt1>
        <a:dk2>
          <a:srgbClr val="CEE7FE"/>
        </a:dk2>
        <a:lt2>
          <a:srgbClr val="969696"/>
        </a:lt2>
        <a:accent1>
          <a:srgbClr val="CCECFF"/>
        </a:accent1>
        <a:accent2>
          <a:srgbClr val="8DC6FF"/>
        </a:accent2>
        <a:accent3>
          <a:srgbClr val="ECFAF7"/>
        </a:accent3>
        <a:accent4>
          <a:srgbClr val="0098CF"/>
        </a:accent4>
        <a:accent5>
          <a:srgbClr val="E2F4FF"/>
        </a:accent5>
        <a:accent6>
          <a:srgbClr val="7FB3E7"/>
        </a:accent6>
        <a:hlink>
          <a:srgbClr val="0033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projektu „Niebieskie i zielone kule” 9">
        <a:dk1>
          <a:srgbClr val="969696"/>
        </a:dk1>
        <a:lt1>
          <a:srgbClr val="E6FFE6"/>
        </a:lt1>
        <a:dk2>
          <a:srgbClr val="9CE292"/>
        </a:dk2>
        <a:lt2>
          <a:srgbClr val="CEF1FE"/>
        </a:lt2>
        <a:accent1>
          <a:srgbClr val="EBB047"/>
        </a:accent1>
        <a:accent2>
          <a:srgbClr val="8DC6FF"/>
        </a:accent2>
        <a:accent3>
          <a:srgbClr val="CBEEC7"/>
        </a:accent3>
        <a:accent4>
          <a:srgbClr val="C4DAC4"/>
        </a:accent4>
        <a:accent5>
          <a:srgbClr val="F3D4B1"/>
        </a:accent5>
        <a:accent6>
          <a:srgbClr val="7FB3E7"/>
        </a:accent6>
        <a:hlink>
          <a:srgbClr val="0066FF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projektu „Niebieskie i zielone kule” 10">
        <a:dk1>
          <a:srgbClr val="DBFFD3"/>
        </a:dk1>
        <a:lt1>
          <a:srgbClr val="FFFFFF"/>
        </a:lt1>
        <a:dk2>
          <a:srgbClr val="CCECFF"/>
        </a:dk2>
        <a:lt2>
          <a:srgbClr val="808080"/>
        </a:lt2>
        <a:accent1>
          <a:srgbClr val="69B4FF"/>
        </a:accent1>
        <a:accent2>
          <a:srgbClr val="00CC00"/>
        </a:accent2>
        <a:accent3>
          <a:srgbClr val="FFFFFF"/>
        </a:accent3>
        <a:accent4>
          <a:srgbClr val="BBDAB4"/>
        </a:accent4>
        <a:accent5>
          <a:srgbClr val="B9D6FF"/>
        </a:accent5>
        <a:accent6>
          <a:srgbClr val="00B900"/>
        </a:accent6>
        <a:hlink>
          <a:srgbClr val="3333CC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analiza miareczkowa</Template>
  <TotalTime>8577</TotalTime>
  <Words>551</Words>
  <Application>Microsoft Office PowerPoint</Application>
  <PresentationFormat>Pokaz na ekranie (4:3)</PresentationFormat>
  <Paragraphs>254</Paragraphs>
  <Slides>38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Szablon projektu „Niebieskie i zielone kule”</vt:lpstr>
      <vt:lpstr>STAŁE  RÓWNOWAGI REAKCJI PROTOLITYCZNYCH</vt:lpstr>
      <vt:lpstr>Iloczyn jonowy wody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MIARECZKOWANIE KWASÓW I ZASAD WIELOPROTONOWYCH 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STAŁE  RÓWNOWAGI REAKCJI PROTOLITYCZNYCH</dc:title>
  <dc:creator>Dorota</dc:creator>
  <cp:lastModifiedBy> </cp:lastModifiedBy>
  <cp:revision>141</cp:revision>
  <dcterms:created xsi:type="dcterms:W3CDTF">2014-11-14T08:32:20Z</dcterms:created>
  <dcterms:modified xsi:type="dcterms:W3CDTF">2019-09-17T11:00:10Z</dcterms:modified>
</cp:coreProperties>
</file>