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86" r:id="rId3"/>
    <p:sldId id="283" r:id="rId4"/>
    <p:sldId id="290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69" r:id="rId15"/>
    <p:sldId id="306" r:id="rId16"/>
    <p:sldId id="278" r:id="rId17"/>
    <p:sldId id="280" r:id="rId18"/>
    <p:sldId id="282" r:id="rId19"/>
    <p:sldId id="307" r:id="rId20"/>
    <p:sldId id="309" r:id="rId21"/>
    <p:sldId id="310" r:id="rId22"/>
    <p:sldId id="311" r:id="rId23"/>
    <p:sldId id="312" r:id="rId24"/>
    <p:sldId id="272" r:id="rId25"/>
    <p:sldId id="27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293-D5B6-4D38-B7BA-DE77C058E7D8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3419-A924-4274-A4C0-201DE4081C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63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umożliwia m.in. sprawdzenie opracowanych metod, właściwego</a:t>
            </a:r>
            <a:r>
              <a:rPr lang="pl-PL" baseline="0" dirty="0"/>
              <a:t> </a:t>
            </a:r>
            <a:r>
              <a:rPr lang="pl-PL" dirty="0"/>
              <a:t>działania aparatury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96254-D0C0-4C38-A8B4-9824F881A74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8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96254-D0C0-4C38-A8B4-9824F881A74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80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1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37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7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A54B-E5A3-4CC0-8D0F-FA32A7D130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82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73E2-8E07-4E21-9E32-E229209CAE0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8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EC350-8C5E-4D0E-BA62-2C4B45EFAB8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23F63-CE97-4427-9D26-3E21FEA1F89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3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786FA-6656-4163-999D-EE8AC339B1F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85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02B37-5746-475B-9A46-225D6B63314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13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7977B-E7A2-4E12-9AC6-9771DA8E1D0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2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D1D92-7702-49C5-956C-FD71FBA8B85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6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571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78829-D108-4878-80FC-70669D20D5B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15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C4372-DD1A-4A4C-870D-57E1FCB5C24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07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6EFE1-C245-4990-954A-DEB21FECCF3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22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83F35-8308-4C4C-A9BF-772D768318B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40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76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4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314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44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7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95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C062FA-4B6B-4B49-8491-759225C362F8}" type="slidenum">
              <a:rPr lang="pl-PL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67814" y="1841318"/>
            <a:ext cx="6175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WALIDACJA METODY ANALITYCZNEJ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4000" b="1" kern="0" dirty="0">
              <a:solidFill>
                <a:srgbClr val="99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35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Precyzja i dokładność oznaczeń</a:t>
            </a:r>
          </a:p>
        </p:txBody>
      </p:sp>
      <p:pic>
        <p:nvPicPr>
          <p:cNvPr id="21507" name="Picture 4" descr="dokładność i precyz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196975"/>
            <a:ext cx="8424863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77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POWTARZALNOŚĆ OZNACZEŃ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5137150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20000"/>
              </a:lnSpc>
              <a:buFontTx/>
              <a:buNone/>
              <a:defRPr/>
            </a:pP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Dotyczy analizy wykonywanej w tym samym laboratorium, przez tego samego analityka, tą sama metodą, na tych samych urządzeniach, w możliwie krótkim przedziale czasowym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Miarą powtarzalności jest </a:t>
            </a:r>
            <a:r>
              <a:rPr lang="pl-PL" alt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RSD powtarzalności oznaczeń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120000"/>
              </a:lnSpc>
              <a:buNone/>
              <a:defRPr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RSD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to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względne odchylenie standardowe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pl-PL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niezależne od jednostek pomiaru. Jest wyrażone ilorazem wartości odchylenia standardowego i średniej z wartości pomiarów:</a:t>
            </a:r>
          </a:p>
          <a:p>
            <a:pPr marL="0" indent="0" algn="ctr" eaLnBrk="1" hangingPunct="1">
              <a:lnSpc>
                <a:spcPct val="11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RDS jest liczbą mniejszą od jedności i wyrażane jest często w procentach jako współczynnik zmienności (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pl-PL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CV%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635857"/>
              </p:ext>
            </p:extLst>
          </p:nvPr>
        </p:nvGraphicFramePr>
        <p:xfrm>
          <a:off x="6075824" y="4066887"/>
          <a:ext cx="13128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Równanie" r:id="rId3" imgW="596641" imgH="406224" progId="Equation.3">
                  <p:embed/>
                </p:oleObj>
              </mc:Choice>
              <mc:Fallback>
                <p:oleObj name="Równanie" r:id="rId3" imgW="596641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824" y="4066887"/>
                        <a:ext cx="13128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333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ODTWARZALNOŚĆ METODY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Dotyczy sytuacji, gdy wyniki otrzymywane są w sposób niezależny, tą samą metodą i na tej samej próbce, ale w różnych laboratoriach, przez różnych analityków, na różnych urządzeniach</a:t>
            </a:r>
            <a:r>
              <a:rPr lang="pl-PL" alt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Statystyczne opracowanie wyników daje wartość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RSD odtwarzalności.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Precyzja oznaczeń zależy od stężenia analitu w badanej próbce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opracowana metoda spełnia wymogi, gdy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(RSD)CV% = 2(1 – 0,5 log c)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 precyzja nie wystarcza do uzyskania dokładnych wyników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3348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4699" y="387568"/>
            <a:ext cx="86546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KALIBRACJA</a:t>
            </a:r>
          </a:p>
          <a:p>
            <a:r>
              <a:rPr 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Kalibracja - proces, w którym wyznaczana jest 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zależność</a:t>
            </a:r>
          </a:p>
          <a:p>
            <a:pPr algn="ctr"/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funkcyjna </a:t>
            </a:r>
            <a:r>
              <a:rPr 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pomiędzy mierzonym w danej metodzie sygnałem a wielkością określającą ilość oznaczanego składnika na podstawie danych obarczonych błędami przypadkowymi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KALIBRACJA INSTRUMENTU  </a:t>
            </a:r>
          </a:p>
          <a:p>
            <a:pPr algn="ctr"/>
            <a:r>
              <a:rPr 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(cechowanie,  wzorcowanie)  - proces, w którym przenoszona jest nominalna (certyfikowana) 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przypisana do wzorca</a:t>
            </a:r>
            <a:r>
              <a:rPr 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(próbki wzorcowej) na rzeczywiste 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sygnału </a:t>
            </a:r>
            <a:r>
              <a:rPr 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otrzymywane przy pomiarze danym instrumentem</a:t>
            </a:r>
            <a:r>
              <a:rPr lang="pl-PL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66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KRZYWA KALIBRACJI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450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pl-PL" alt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krzywej kalibracyjnej służy ustaleniu </a:t>
            </a:r>
            <a:r>
              <a:rPr lang="pl-PL" alt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funkcji kalibracyjnej - </a:t>
            </a:r>
            <a:r>
              <a:rPr lang="pl-PL" alt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równania zależności pomiędzy miarą generowanego przez przyrząd sygnału i zawartością analitu w próbce</a:t>
            </a:r>
            <a:r>
              <a:rPr lang="pl-PL" alt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wielkość mierzona;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stężenie analitu;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współczynnik proporcjonalności, który został wyznaczony w procesie kalibracji.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sporządzenia krzywej kalibracyjnej należy stosować wiarygodne materiały odniesienia (certyfikowane CMR).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Kalibracja przyrządu jest czynnością wstępnej walidacji.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Równanie krzywej kalibracyjnej można wyznaczyć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metodą najmniejszych kwadratów (regresji liniowej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Zgodność zależności sygnału od stężenia charakteryzuje współczynnik korelacji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68654"/>
              </p:ext>
            </p:extLst>
          </p:nvPr>
        </p:nvGraphicFramePr>
        <p:xfrm>
          <a:off x="3157787" y="2242344"/>
          <a:ext cx="1079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Równanie" r:id="rId3" imgW="571252" imgH="203112" progId="Equation.3">
                  <p:embed/>
                </p:oleObj>
              </mc:Choice>
              <mc:Fallback>
                <p:oleObj name="Równanie" r:id="rId3" imgW="57125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787" y="2242344"/>
                        <a:ext cx="1079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245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222542"/>
              </p:ext>
            </p:extLst>
          </p:nvPr>
        </p:nvGraphicFramePr>
        <p:xfrm>
          <a:off x="4998065" y="2242344"/>
          <a:ext cx="9366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Równanie" r:id="rId5" imgW="469696" imgH="177723" progId="Equation.3">
                  <p:embed/>
                </p:oleObj>
              </mc:Choice>
              <mc:Fallback>
                <p:oleObj name="Równanie" r:id="rId5" imgW="46969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065" y="2242344"/>
                        <a:ext cx="9366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78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062" y="438671"/>
            <a:ext cx="87962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celu wyznaczenia funkcji kalibracyjnej należy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Dokonać szeregu pomiarów w roztworach standardowych o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różnym stężeniu substancji oznaczanej. 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Zwykle stosuje się 7-10 roztworów o różnych stężeniach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Pomiar w każdym roztworze standardowym powtarzany jest zwykle 3-razy, a do dalszej interpretacji wykorzystywana jest ich średnia (po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ewentualnym odrzuceniu błędów skrajnych i grubych). 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wyniki oznaczenia na podstawie kalibracji były poprawne,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matryca próbki i roztworów standardowych powinna być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identyczna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Otrzymany zestaw par liczb: (stężenie roztworu standardowego,  zmierzony  sygnał)  stanowi  dane kalibracyjne.</a:t>
            </a:r>
          </a:p>
          <a:p>
            <a:pPr algn="ctr"/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Ostatecznie, należy dopasować funkcję do danych kalibracyjnych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3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7578" y="233021"/>
            <a:ext cx="8641723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KALIBRACJI</a:t>
            </a:r>
          </a:p>
          <a:p>
            <a:pPr algn="ctr"/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Porównanie ze wzorcem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(kalibracja jednopunktowa)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Stężenie analitu w próbce 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dające sygnał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Yx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obliczane na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 sygnału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otrzymywanego  dla  roztworu standardowego o stężeniu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mierzonego w tych samych warunkach pomiarowych. Metod daje prawidłowe wyniki gdy: stężenia analitu w próbce i roztworu standardowego są w przybliżeniu równe; matryca próbki i roztworu standardowego są identyczne; wyraz wolny liniowej (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funkcji pomiarowej stosowanej metody analitycznej nie różni się istotnie od zera.</a:t>
            </a:r>
          </a:p>
          <a:p>
            <a:pPr algn="ctr"/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dodatku wzorca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Stężenie analitu w próbce jest obliczane na podstawie 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sygnału po dodaniu do próbki wzorca analitu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daje prawidłowe wyniki jeżeli wyraz wolny liniowej funkcji pomiarowej (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stosowanej metody analitycznej nie różni się istotnie od zera. Metoda dodatku wzorca jest szczególnie przydatna gdy matryca próbki jest skomplikowana lub nieznana. </a:t>
            </a:r>
          </a:p>
          <a:p>
            <a:pPr algn="ctr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7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4850" y="874209"/>
            <a:ext cx="84742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dodatku próbki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Stężenie analitu w próbce jest obliczane na podstawie 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sygnału roztworu standardowego po dodaniu próbki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Metoda jest przydatna gdy (I) </a:t>
            </a:r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stężenie analitu w próbce jest wysokie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gdy (II) </a:t>
            </a:r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rozcieńczenie matrycy próbki eliminuje pochodzące od niej interferencje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wzorca wewnętrznego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Stosowna do eliminacji wpływu parametrów operacyjnych metody na odpowiedź analitu. Zakłada, że wpływ niekontrolowanych wahań parametrów operacyjnych na odpowiedź wzorca i analitu jest taki sam. W celu zastosowania metody </a:t>
            </a: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próbki dodaje się wzorca innej substancji (tj. nie analitu) a sygnał analitu mierzony jest w odniesieniu do sygnału wzorca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10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Liniowość wskazań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08050"/>
            <a:ext cx="4038600" cy="54737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Liniowość to przedział zawartości analitu, dla którego sygnał wyjściowy urządzenia pomiarowego jest proporcjonalny do tej zawartości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Zależność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 badanej próbce jest prostoliniowa tylko w </a:t>
            </a:r>
            <a:r>
              <a:rPr lang="pl-PL" alt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ograni-czonym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zakresie badanych stężeń analitu.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Wyróżnia się tu: </a:t>
            </a:r>
            <a:r>
              <a:rPr lang="pl-PL" alt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dynamiczny zakres wskazań przyrządu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liniowy zakres wskazań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(zakres roboczy – zakres pomiarowy).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pl-PL" alt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pomiarowy to przedział pomiędzy najwyższym i naj-niższym stężeniem (wraz z nimi), jakie mogą zostać oznaczone za pomocą danej metody pomiarowej z założoną precyzją, dokładnością i liniowością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YB stanowi wskazanie dla próby kontrolnej bez analitu.</a:t>
            </a:r>
          </a:p>
        </p:txBody>
      </p:sp>
      <p:pic>
        <p:nvPicPr>
          <p:cNvPr id="25604" name="Picture 5" descr="krzywa kalibracyjn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16000" contras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836613"/>
            <a:ext cx="4392613" cy="554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215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 WYKRYWALNOŚCI I OZNACZALNOŚCI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Stosunek sygnału do szumu</a:t>
            </a:r>
            <a:r>
              <a:rPr lang="pl-PL" altLang="pl-PL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pl-PL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pl-PL" altLang="pl-PL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altLang="pl-PL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pl-PL" altLang="pl-PL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– </a:t>
            </a:r>
            <a:r>
              <a:rPr lang="pl-PL" altLang="pl-PL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S/N</a:t>
            </a:r>
            <a:r>
              <a:rPr lang="pl-PL" altLang="pl-PL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to wielkość bezwymiarowa, będąca stosunkiem sygnału analitycznego do średniego poziomu szumu dla określonej próbki. Służy do określenia wpływu poziomu szumu na względny błąd pomiarowy.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 wykrywalności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of </a:t>
            </a:r>
            <a:r>
              <a:rPr lang="pl-PL" alt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alt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LOD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to najmniejsza ilość lub stężenie substancji możliwe do wykrycia za pomocą danej procedury analitycznej z określonym prawdopodobieństwem. Jest to najmniejsza ilość analitu, przy której istnieje pewność jego obecności w próbce. Wymiar tej wartości to zawartość analitu, czyli np. mg/L. Ma ona ścisłe powiązanie z poziomem szumu. Przyjmuje się, że jej wartość to trzykrotny poziom szumów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 oznaczalności </a:t>
            </a:r>
            <a:r>
              <a:rPr lang="pl-PL" alt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(limit of </a:t>
            </a:r>
            <a:r>
              <a:rPr lang="pl-PL" altLang="pl-PL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quantification</a:t>
            </a:r>
            <a:r>
              <a:rPr lang="pl-PL" alt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LOQ</a:t>
            </a:r>
            <a:r>
              <a:rPr lang="pl-PL" alt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to najmniejsza ilość lub najmniejsze stężenie substancji możliwe do ilościowego oznaczenia daną metodą analityczną z założoną dokładnością i precyzją. Wartość </a:t>
            </a:r>
            <a:r>
              <a:rPr lang="pl-PL" alt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LOQ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 zawsze wielokrotnością wyznaczonej wartości </a:t>
            </a:r>
            <a:r>
              <a:rPr lang="pl-PL" alt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LOD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Najczęściej  </a:t>
            </a:r>
            <a:r>
              <a:rPr lang="pl-PL" alt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LOQ = 3 LOD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Czasem wartość krotności wynosi 2 lub 6.</a:t>
            </a:r>
          </a:p>
        </p:txBody>
      </p:sp>
    </p:spTree>
    <p:extLst>
      <p:ext uri="{BB962C8B-B14F-4D97-AF65-F5344CB8AC3E}">
        <p14:creationId xmlns:p14="http://schemas.microsoft.com/office/powerpoint/2010/main" val="38232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4699" y="889844"/>
            <a:ext cx="868035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WALIDACJA</a:t>
            </a:r>
          </a:p>
          <a:p>
            <a:pPr algn="ctr"/>
            <a:endParaRPr lang="pl-PL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Kompleksowa 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sprawdzająca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metoda analityczna jest wolna od błędów systematycznych              i przypadkowych, nie tylko w ramach kalibracji, ale przede wszystkim wynikających z interferencji przy analizie próbek rzeczywistych. </a:t>
            </a:r>
          </a:p>
          <a:p>
            <a:pPr algn="ctr"/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 państwowe  (branżowe)  mogą  określać walidację  </a:t>
            </a:r>
            <a:r>
              <a:rPr 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 specjalistycznych  instrumentów pomiarowych,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składającą się z testów wykonywanych</a:t>
            </a:r>
          </a:p>
          <a:p>
            <a:pPr algn="ctr"/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odpowiednie służby zgodnie z odpowiednimi normami.</a:t>
            </a:r>
          </a:p>
        </p:txBody>
      </p:sp>
    </p:spTree>
    <p:extLst>
      <p:ext uri="{BB962C8B-B14F-4D97-AF65-F5344CB8AC3E}">
        <p14:creationId xmlns:p14="http://schemas.microsoft.com/office/powerpoint/2010/main" val="291319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STABILNOŚĆ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Próbki analityczne ulegają przemianom w czasie przechowywania. Dotyczy to również wzorców i odczynników przygotowanych do analizy. </a:t>
            </a:r>
          </a:p>
          <a:p>
            <a:pPr marL="0" indent="0" algn="ctr"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powinna być przeprowadzona na świeżo przygotowanych materiałach.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Jeśli realizacja następuje w przedłużającym się czasie lub przewidujemy wykorzystanie odczynników i wzorców w dłuższym okresie, należy ustalić stabilność materiałów.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Kryterium stabilności jest ich trwałość przynajmniej przez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godzin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 trwałe uważa się te roztwory, których sygnał po 48 godz. zmienia się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2%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porównaniu z sygnałem próbki świeżo przygotowanej.</a:t>
            </a:r>
          </a:p>
        </p:txBody>
      </p:sp>
    </p:spTree>
    <p:extLst>
      <p:ext uri="{BB962C8B-B14F-4D97-AF65-F5344CB8AC3E}">
        <p14:creationId xmlns:p14="http://schemas.microsoft.com/office/powerpoint/2010/main" val="3777220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ODZYSK ANALITU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dodawania analitu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jednej z dwóch równych części próbki dodaje się znaną ilość analitu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Po przeprowadzeniu analizy, z próbki z dodatkiem analitu (</a:t>
            </a:r>
            <a:r>
              <a:rPr lang="pl-PL" alt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x+s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pierwotnej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obliczany jest odzysk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według wzoru: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Obydwie próbki analizowane są tą samą metodą.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dodawać też analitu do czystej matrycy.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Akceptowany średni odzysk zależy od stężenia analitu w próbce. Dla stężenia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analitu średni odzysk powinien wynosić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97-103%.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2771775" y="3038475"/>
          <a:ext cx="302418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Równanie" r:id="rId3" imgW="1651000" imgH="406400" progId="Equation.3">
                  <p:embed/>
                </p:oleObj>
              </mc:Choice>
              <mc:Fallback>
                <p:oleObj name="Równanie" r:id="rId3" imgW="16510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38475"/>
                        <a:ext cx="3024188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43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77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SELEKTYWNOŚĆ METODY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670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pl-PL" alt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to </a:t>
            </a:r>
            <a:r>
              <a:rPr lang="pl-PL" altLang="pl-PL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oznaczenia jednego składnika wobec innych</a:t>
            </a:r>
            <a:r>
              <a:rPr lang="pl-PL" alt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złożonej próbce rzeczywistej, bez interferencji składników towarzyszących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buFontTx/>
              <a:buNone/>
              <a:defRPr/>
            </a:pPr>
            <a:endParaRPr lang="pl-PL" alt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jest selektywna, gdy w złożonej mieszaninie sygnał jest generowany tylko przez </a:t>
            </a:r>
            <a:r>
              <a:rPr lang="pl-PL" alt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5139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44116" y="1352281"/>
            <a:ext cx="8676456" cy="4816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Jednorodna substancja o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składzie ściśle określonym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ustalonym na podstawie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wielokrotnych analiz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wykonanych określonymi metodami w różnych laboratoriach. Stosowany powszechnie w analizach porównawczych. </a:t>
            </a:r>
          </a:p>
          <a:p>
            <a:pPr marL="0" indent="0" algn="ctr">
              <a:buNone/>
            </a:pPr>
            <a:endParaRPr lang="pl-PL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Wzorzec chemiczny – czyste substancje wzorcowe</a:t>
            </a:r>
          </a:p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Pojedynczy związek chemiczny lub pierwiastek o znanym składzie (podany w ateście); wysokiej czystości; wysokiej trwałości. Służy jako materiał odniesienia oraz pozwala sprawdzić wyniki pracy laboratorium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l-PL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5001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Wzorzec analityczny – matrycowa substancja odniesienia</a:t>
            </a:r>
          </a:p>
        </p:txBody>
      </p:sp>
    </p:spTree>
    <p:extLst>
      <p:ext uri="{BB962C8B-B14F-4D97-AF65-F5344CB8AC3E}">
        <p14:creationId xmlns:p14="http://schemas.microsoft.com/office/powerpoint/2010/main" val="2465949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4340" y="159965"/>
            <a:ext cx="8229600" cy="535494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Materiały odniesienia; referencyjne - RM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914" y="791105"/>
            <a:ext cx="8769660" cy="55968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Materiały lub substancje, których jedna lub więcej właściwości jest wystarczająco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dobrze ustalona i jednorodna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można je było wykorzystać do: kalibracji przyrządu pomiarowego; oceny metody analitycznej; przypisania wartości właściwościom innych materiałów</a:t>
            </a:r>
          </a:p>
          <a:p>
            <a:pPr marL="0" indent="0" algn="ctr">
              <a:buNone/>
            </a:pPr>
            <a:r>
              <a:rPr lang="pl-PL" sz="35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Certyfikowane materiały odniesienia - CRM</a:t>
            </a:r>
            <a:endParaRPr lang="pl-PL" sz="3500" b="1" dirty="0"/>
          </a:p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Materiały odniesienia posiadające odpowiedni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atest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nazywany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certyfikatem.</a:t>
            </a:r>
          </a:p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 lub więcej właściwości ustalona zgodnie z procedurą, zapewniającą spójność pomiarową z jednostką podstawową, wyrażone jest wówczas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wartością certyfikowaną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Każdej wartości certyfikowanej przypisana jest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niepewność pomiarowa </a:t>
            </a:r>
          </a:p>
          <a:p>
            <a:pPr marL="0" indent="0" algn="ctr">
              <a:buNone/>
            </a:pPr>
            <a:r>
              <a:rPr lang="pl-PL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pomiarach chemicznych RM oraz CRM pełnią rolę podobną do wzorców jednostek międzynarodowego układu miar.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704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367745"/>
            <a:ext cx="8873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Walidację wykonuje się bezwzględnie </a:t>
            </a:r>
            <a:r>
              <a:rPr lang="pl-PL" alt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wszystkich nowych metod</a:t>
            </a: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jest również prowadzona </a:t>
            </a:r>
            <a:r>
              <a:rPr lang="pl-PL" alt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procedur modyfikowanych</a:t>
            </a: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90000"/>
              </a:lnSpc>
              <a:defRPr/>
            </a:pPr>
            <a:endParaRPr lang="pl-PL" altLang="pl-PL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Walidacja metody analitycznej obejmuje wykonanie zalecanych czynności, które polegają na </a:t>
            </a:r>
            <a:r>
              <a:rPr lang="pl-PL" alt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eksperymentalnym udokumentowaniu stopnia wiarygodności metody analitycznej</a:t>
            </a:r>
            <a:r>
              <a:rPr lang="pl-PL" altLang="pl-PL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altLang="pl-PL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wykazaniu, że metoda jest przydatna do rozwiązania danego zadania analitycznego</a:t>
            </a: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27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ostokąt 1"/>
          <p:cNvSpPr>
            <a:spLocks noChangeArrowheads="1"/>
          </p:cNvSpPr>
          <p:nvPr/>
        </p:nvSpPr>
        <p:spPr bwMode="auto">
          <a:xfrm>
            <a:off x="395288" y="260350"/>
            <a:ext cx="8510587" cy="618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 przystąpieniem  do  procesu  walidacji  należy  zoptymalizować i określić podstawowe cechy charakterystyczne metody analitycznej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rodzaj oznaczanego składnika;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zakres stężeń analitu;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rodzaj matrycy;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obecność substancji przeszkadzających (</a:t>
            </a:r>
            <a:r>
              <a:rPr lang="pl-PL" altLang="pl-PL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interferentów</a:t>
            </a: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rodzaj oczekiwanej informacji – ilościowa czy jakościowa;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wymagana granica wykrywalności i oznaczalności;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oczekiwana i wymagana precyzja i dokładność metody;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wymagana wrażliwość (odporność) metody;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wymagana aparatura – czy oznaczenia mają być wykonane na ściśle zdefiniowanym instrumencie, czy też mogą być prowadzane w oparciu o aparaturę tego samego typu;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możliwość zastosowania walidowanej metody w innym niż dane laboratorium;</a:t>
            </a:r>
          </a:p>
        </p:txBody>
      </p:sp>
    </p:spTree>
    <p:extLst>
      <p:ext uri="{BB962C8B-B14F-4D97-AF65-F5344CB8AC3E}">
        <p14:creationId xmlns:p14="http://schemas.microsoft.com/office/powerpoint/2010/main" val="156156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Zakres procesu walidacji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49291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Procesowi walidacji podlegają wszystkie etapy analizy:</a:t>
            </a:r>
            <a:endParaRPr lang="pl-PL" alt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wybór krzywej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kalibracji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określenie zakresu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prostoliniowości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krzywej kalibracji;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wyznaczenie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czułości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badanie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dokładności i precyzji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wyznaczenie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granicy wykrywalności i oznaczalności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oznaczenie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stabilności analitu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wyznaczenie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odzysku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analitu;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oszacowanie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selektywności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metody.</a:t>
            </a:r>
          </a:p>
        </p:txBody>
      </p:sp>
    </p:spTree>
    <p:extLst>
      <p:ext uri="{BB962C8B-B14F-4D97-AF65-F5344CB8AC3E}">
        <p14:creationId xmlns:p14="http://schemas.microsoft.com/office/powerpoint/2010/main" val="16381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CZUŁOŚĆ METODY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Czułością metody analitycznej nazywamy nachylenie krzywej kalibracyjnej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Czułość określa zmianę sygnału analitycznego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 skutek zmiany stężenia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analitu lub jego ilości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większa zmiana sygnału przy małej zmianie stężenia analitu, </a:t>
            </a: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tym większa czułość metody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Matematycznie parametr ten jest współczynnikiem kierunkowym wykresu kalibracji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Czułość metody określa się również </a:t>
            </a: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limitem oznaczalności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 ona najmniejszą ilość substancji lub jej stężenie, jakie można realnie zmierzyć daną metodą.</a:t>
            </a:r>
          </a:p>
        </p:txBody>
      </p:sp>
    </p:spTree>
    <p:extLst>
      <p:ext uri="{BB962C8B-B14F-4D97-AF65-F5344CB8AC3E}">
        <p14:creationId xmlns:p14="http://schemas.microsoft.com/office/powerpoint/2010/main" val="19234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DOKŁADNOŚĆ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to stopień zgodności pomiędzy wynikiem oznaczonym (x) lub średnią wyników z oznaczeń a prawdziwą zawartością analitu w badanej próbce. Ilościowo dokładność jest miarą wielkości błędu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Oznaczać można: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Dokładność pojedynczego oznaczenia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(jest możliwa do oznaczenia tylko jako błąd standardowy, ponieważ nie jest znana zawartość rzeczywista w próbce),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Dokładność metody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Określana jest na podstawie średniej wartości z pomiarów uzyskanych na tej samej próbce i tą samą metodą. Badaną próbką jest tu wzorzec – certyfikowane materiały odniesienia (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pl-PL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pl-PL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pl-PL" alt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CRMs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      w którym prawdziwa zawartość analitu jest dokładnie znana.</a:t>
            </a:r>
          </a:p>
        </p:txBody>
      </p:sp>
    </p:spTree>
    <p:extLst>
      <p:ext uri="{BB962C8B-B14F-4D97-AF65-F5344CB8AC3E}">
        <p14:creationId xmlns:p14="http://schemas.microsoft.com/office/powerpoint/2010/main" val="9615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pl-PL" altLang="pl-PL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Wyznaczanie </a:t>
            </a:r>
            <a:r>
              <a:rPr lang="pl-PL" altLang="pl-PL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dokładności metody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pl-PL" alt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analizy próbki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której zawartość analitu jest dokładnie znana. Można wykorzystać próbki CRM; </a:t>
            </a:r>
          </a:p>
          <a:p>
            <a:pPr eaLnBrk="1" hangingPunct="1">
              <a:buFontTx/>
              <a:buChar char="-"/>
            </a:pPr>
            <a:r>
              <a:rPr lang="pl-PL" alt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Porównanie wyników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uzyskanych opracowaną metodą z wynikami uzyskanymi inną metodą, powszechnie uznaną za dokładną (</a:t>
            </a:r>
            <a:r>
              <a:rPr lang="pl-PL" alt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referencyjna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eaLnBrk="1" hangingPunct="1">
              <a:buFontTx/>
              <a:buChar char="-"/>
            </a:pPr>
            <a:r>
              <a:rPr lang="pl-PL" alt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Badanie odzysku znanej ilości analitu dodanego do matrycy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nie zawierającej substancji oznaczanej; </a:t>
            </a:r>
          </a:p>
          <a:p>
            <a:pPr eaLnBrk="1" hangingPunct="1">
              <a:buFontTx/>
              <a:buChar char="-"/>
            </a:pPr>
            <a:r>
              <a:rPr lang="pl-PL" alt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Badanie odzysku znanej ilości analitu dodanego do próbki badanej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6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PRECYZJA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2035" y="1125538"/>
            <a:ext cx="8666921" cy="5301766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Precyzja metody jest to </a:t>
            </a:r>
            <a:r>
              <a:rPr lang="pl-PL" alt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stopień zgodności</a:t>
            </a:r>
            <a:r>
              <a:rPr lang="pl-PL" alt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między wynikami uzyskanymi tą samą metodą i z użyciem tej samej próbki przy wielokrotnym powtarzaniu oznaczenia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ją też zdefiniować jako </a:t>
            </a: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rozrzut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poszczególnych wyników przy powtarzanych doświadczeniach w stosunku do średniego wyniku z oznaczeń. Im większa precyzja tym mniejszy rozrzut.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powtarzanych doświadczeniach nie uzyskujemy prawie nigdy dwóch identycznych wyników, a prawidłowe wyniki układają się zawsze zgodnie z rozkładem normalnym w kształcie krzywej dzwonowej.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Najlepszą miarą precyzji jest odchylenie standardowe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(lub jego przybliżenie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precyzję oznaczeń </a:t>
            </a:r>
            <a:r>
              <a:rPr lang="pl-PL" alt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odpowiedzialny jest błąd przypadkowy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9948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1938</Words>
  <Application>Microsoft Office PowerPoint</Application>
  <PresentationFormat>Pokaz na ekranie (4:3)</PresentationFormat>
  <Paragraphs>151</Paragraphs>
  <Slides>24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Motyw pakietu Office</vt:lpstr>
      <vt:lpstr>1_Motyw pakietu Office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Zakres procesu walidacji</vt:lpstr>
      <vt:lpstr>CZUŁOŚĆ METODY</vt:lpstr>
      <vt:lpstr>DOKŁADNOŚĆ </vt:lpstr>
      <vt:lpstr>Wyznaczanie dokładności metody</vt:lpstr>
      <vt:lpstr>PRECYZJA METODY</vt:lpstr>
      <vt:lpstr>Precyzja i dokładność oznaczeń</vt:lpstr>
      <vt:lpstr>POWTARZALNOŚĆ OZNACZEŃ</vt:lpstr>
      <vt:lpstr>ODTWARZALNOŚĆ METODY</vt:lpstr>
      <vt:lpstr>Prezentacja programu PowerPoint</vt:lpstr>
      <vt:lpstr>KRZYWA KALIBRACJI</vt:lpstr>
      <vt:lpstr>Prezentacja programu PowerPoint</vt:lpstr>
      <vt:lpstr>Prezentacja programu PowerPoint</vt:lpstr>
      <vt:lpstr>Prezentacja programu PowerPoint</vt:lpstr>
      <vt:lpstr>Liniowość wskazań</vt:lpstr>
      <vt:lpstr>GRANICA WYKRYWALNOŚCI I OZNACZALNOŚCI</vt:lpstr>
      <vt:lpstr>STABILNOŚĆ </vt:lpstr>
      <vt:lpstr>ODZYSK ANALITU</vt:lpstr>
      <vt:lpstr>SELEKTYWNOŚĆ METODY</vt:lpstr>
      <vt:lpstr>Wzorzec analityczny – matrycowa substancja odniesienia</vt:lpstr>
      <vt:lpstr>Materiały odniesienia; referencyjne - RM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Elżbieta Brzezińska</cp:lastModifiedBy>
  <cp:revision>60</cp:revision>
  <dcterms:created xsi:type="dcterms:W3CDTF">2015-03-18T14:01:59Z</dcterms:created>
  <dcterms:modified xsi:type="dcterms:W3CDTF">2016-12-05T10:35:57Z</dcterms:modified>
</cp:coreProperties>
</file>