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70" r:id="rId15"/>
    <p:sldId id="287" r:id="rId16"/>
    <p:sldId id="288" r:id="rId17"/>
    <p:sldId id="289" r:id="rId18"/>
    <p:sldId id="285" r:id="rId19"/>
    <p:sldId id="313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293-D5B6-4D38-B7BA-DE77C058E7D8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3419-A924-4274-A4C0-201DE4081C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63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1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37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7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73E2-8E07-4E21-9E32-E229209CAE0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8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EC350-8C5E-4D0E-BA62-2C4B45EFAB8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23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23F63-CE97-4427-9D26-3E21FEA1F89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3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786FA-6656-4163-999D-EE8AC339B1F8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8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02B37-5746-475B-9A46-225D6B63314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1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7977B-E7A2-4E12-9AC6-9771DA8E1D0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25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D1D92-7702-49C5-956C-FD71FBA8B85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62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78829-D108-4878-80FC-70669D20D5B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1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571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C4372-DD1A-4A4C-870D-57E1FCB5C24E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07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6EFE1-C245-4990-954A-DEB21FECCF3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22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83F35-8308-4C4C-A9BF-772D768318B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3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193-99CC-4D1C-9058-F3DEE9C3125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40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1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76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4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314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444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7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25DCE-949C-408B-B66F-8BC34E096197}" type="datetimeFigureOut">
              <a:rPr lang="pl-PL" smtClean="0"/>
              <a:t>2016-12-05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019D-70FA-4EDA-8AF8-8E58A6BB97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95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0C062FA-4B6B-4B49-8491-759225C362F8}" type="slidenum">
              <a:rPr lang="pl-PL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6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2600" y="1180947"/>
            <a:ext cx="8255000" cy="3494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BŁĘDY W ANALIZIE CHEMICZNEJ</a:t>
            </a:r>
          </a:p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36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OPRACOWANIE WYNIKÓW</a:t>
            </a:r>
          </a:p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36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STATYSTYCZNA OPRACOWANIE WYNIKÓW</a:t>
            </a:r>
          </a:p>
        </p:txBody>
      </p:sp>
    </p:spTree>
    <p:extLst>
      <p:ext uri="{BB962C8B-B14F-4D97-AF65-F5344CB8AC3E}">
        <p14:creationId xmlns:p14="http://schemas.microsoft.com/office/powerpoint/2010/main" val="18928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232130"/>
            <a:ext cx="9004300" cy="642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ctr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SPOSÓB PRZEDSTAWIENIA RAPORTU</a:t>
            </a:r>
          </a:p>
          <a:p>
            <a:pPr marL="171450" marR="0" lvl="0" indent="-171450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ctr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Wartości mierzonej funkcji (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), ilości substancji oznaczanej (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lub stężenia (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tej substancji przedstawiane są zwykle  w postaci: </a:t>
            </a:r>
          </a:p>
          <a:p>
            <a:pPr marL="171450" marR="0" lvl="0" indent="-171450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tabelarycznej,</a:t>
            </a:r>
          </a:p>
          <a:p>
            <a:pPr marL="171450" marR="0" lvl="0" indent="-171450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wykresów graficznych,</a:t>
            </a:r>
          </a:p>
          <a:p>
            <a:pPr marL="171450" marR="0" lvl="0" indent="-171450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równań funkcji zależności pomiędzy (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i (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171450" marR="0" lvl="0" indent="-171450" algn="ctr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Y = </a:t>
            </a:r>
            <a:r>
              <a:rPr kumimoji="0" lang="pl-PL" altLang="pl-PL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kumimoji="0" lang="pl-PL" altLang="pl-PL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kumimoji="0" lang="pl-PL" altLang="pl-PL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marR="0" lvl="0" indent="-171450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Jeżeli metoda pomiarowa wymagała stosowania </a:t>
            </a: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poprawek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w celu obliczenia wyniku końcowego, należy je opisać.</a:t>
            </a:r>
          </a:p>
          <a:p>
            <a:pPr marL="171450" marR="0" lvl="0" indent="-171450" algn="ctr" defTabSz="68580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Wynik końcowy analizy oparty jest na </a:t>
            </a: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ocenie statystycznej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i przedstawiony w postaci średniej arytmetycznej                 z obliczonym przedziałem ufności i określeniem prawdopodobieństwa, z jakim ten przedział ufności został podany.</a:t>
            </a: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767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2400" y="150438"/>
            <a:ext cx="8648700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altLang="pl-PL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STATYSTYCZNY OPIS WYNIKÓW </a:t>
            </a:r>
          </a:p>
          <a:p>
            <a:pPr algn="ctr">
              <a:lnSpc>
                <a:spcPct val="90000"/>
              </a:lnSpc>
            </a:pPr>
            <a:endParaRPr lang="pl-PL" altLang="pl-PL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altLang="pl-PL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ROZKŁAD NORMALNY BŁĘDÓW POMIAROWYCH</a:t>
            </a:r>
          </a:p>
          <a:p>
            <a:pPr algn="ctr">
              <a:lnSpc>
                <a:spcPct val="90000"/>
              </a:lnSpc>
            </a:pPr>
            <a:endParaRPr lang="pl-PL" altLang="pl-PL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altLang="pl-PL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ODCHYLENIE STANDARDOWE</a:t>
            </a:r>
          </a:p>
          <a:p>
            <a:pPr algn="ctr">
              <a:lnSpc>
                <a:spcPct val="90000"/>
              </a:lnSpc>
            </a:pPr>
            <a:endParaRPr lang="pl-PL" altLang="pl-PL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altLang="pl-PL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PRZEDZIAŁ UFNOŚCI</a:t>
            </a:r>
          </a:p>
          <a:p>
            <a:pPr algn="ctr">
              <a:lnSpc>
                <a:spcPct val="90000"/>
              </a:lnSpc>
            </a:pPr>
            <a:endParaRPr lang="pl-PL" altLang="pl-PL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altLang="pl-PL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RÓWNANIE REGRESJI</a:t>
            </a:r>
          </a:p>
          <a:p>
            <a:pPr algn="ctr">
              <a:lnSpc>
                <a:spcPct val="90000"/>
              </a:lnSpc>
            </a:pPr>
            <a:endParaRPr lang="pl-PL" altLang="pl-PL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altLang="pl-PL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 STATYSTYKI </a:t>
            </a:r>
          </a:p>
        </p:txBody>
      </p:sp>
    </p:spTree>
    <p:extLst>
      <p:ext uri="{BB962C8B-B14F-4D97-AF65-F5344CB8AC3E}">
        <p14:creationId xmlns:p14="http://schemas.microsoft.com/office/powerpoint/2010/main" val="134230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0500" y="675839"/>
            <a:ext cx="86995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ROZKŁAD NORMALNY </a:t>
            </a:r>
          </a:p>
          <a:p>
            <a:pPr algn="ctr"/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BŁĘDÓW POMIAROWYCH</a:t>
            </a:r>
          </a:p>
          <a:p>
            <a:endParaRPr lang="pl-PL" alt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mierzone – wyniki analiz – podlegają nieuniknionym odchyleniom przypadkowym. </a:t>
            </a:r>
          </a:p>
          <a:p>
            <a:endParaRPr lang="pl-PL" alt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Prawdopodobieństwo występowania wyników mniejszych  i większych od wartości rzeczywistej (</a:t>
            </a:r>
            <a:r>
              <a:rPr lang="pl-PL" alt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jest </a:t>
            </a: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jednakowe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 stanowi rozkład odchyleń opisany </a:t>
            </a:r>
            <a:r>
              <a:rPr lang="pl-PL" alt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funkcją Gaussa,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której obrazem jest</a:t>
            </a:r>
            <a:r>
              <a:rPr lang="pl-PL" alt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krzywa Gaussa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(krzywa dzwonowa) przedstawiająca</a:t>
            </a:r>
            <a:r>
              <a:rPr lang="pl-PL" alt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rozkład normalny błędów pomiarowych</a:t>
            </a:r>
          </a:p>
        </p:txBody>
      </p:sp>
    </p:spTree>
    <p:extLst>
      <p:ext uri="{BB962C8B-B14F-4D97-AF65-F5344CB8AC3E}">
        <p14:creationId xmlns:p14="http://schemas.microsoft.com/office/powerpoint/2010/main" val="93065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Krzywa Gaussa</a:t>
            </a:r>
          </a:p>
        </p:txBody>
      </p:sp>
      <p:pic>
        <p:nvPicPr>
          <p:cNvPr id="33796" name="Picture 5" descr="krzywa Gaus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24000" contras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341438"/>
            <a:ext cx="3816350" cy="4410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0038" y="387350"/>
            <a:ext cx="4897437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000" dirty="0"/>
              <a:t>-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największą liczebność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mają wyniki, gdy wartość mierzona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≈ rzeczywistej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 bardziej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różni się od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tym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mniejsza jest liczebność wyników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rozrzut wyników jest </a:t>
            </a:r>
            <a:r>
              <a:rPr lang="pl-PL" alt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symetryczny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tj. występuje jednakowa liczba odchyleń dodatnich i ujemnych;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krzywa ma maksimum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punkty przegięcia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±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(odchylenie standardowe)   i po dwóch stronach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zbliża się asymptotycznie do osi odciętych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trójkąt opisany na krzywej ma podstawę o wierzchołkach w punktach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-2σ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+2σ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33050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ODCHYLENIE STANDARDOWE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Odchylenie standardowe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 rozkładzie Gaussa 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przedstawia błąd bezwzględny dla wyniku </a:t>
            </a:r>
            <a:r>
              <a:rPr lang="pl-PL" altLang="pl-PL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któremu odpowiada  punkt przegięcia na krzywej;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mała wartość tego parametru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wskazuje na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dużą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precyzję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dokładność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Miara ta dotyczy oznaczeń, w których liczba powtórzeń jest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duża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30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Gdy oznaczeń jest mniej niż 30, odchylenie</a:t>
            </a:r>
          </a:p>
          <a:p>
            <a:pPr eaLnBrk="1" hangingPunct="1"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standardowe szacuje się na podstawie parametru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33979"/>
              </p:ext>
            </p:extLst>
          </p:nvPr>
        </p:nvGraphicFramePr>
        <p:xfrm>
          <a:off x="2704094" y="4722947"/>
          <a:ext cx="2305050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Równanie" r:id="rId3" imgW="1040948" imgH="660113" progId="Equation.3">
                  <p:embed/>
                </p:oleObj>
              </mc:Choice>
              <mc:Fallback>
                <p:oleObj name="Równanie" r:id="rId3" imgW="1040948" imgH="6601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4094" y="4722947"/>
                        <a:ext cx="2305050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82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PRZEDZIAŁ UFNOŚCI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49688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rzeczywista może być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oszacowana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podstawie </a:t>
            </a:r>
            <a:r>
              <a:rPr lang="pl-PL" alt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średniej arytmetycznej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pomiarów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celu określa się przedział, w którym znajduje się wartość rzeczywista z założonym z góry prawdopodobieństwem. Przedział ten nazwano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przedziałem ufności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Prawdopodobieństwo założone (w %), że wartość rzeczywista znajduje się w przedziale ufności określa się mianem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poziomu ufności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obliczeniach przyjmuje się wartość poziomu ufności </a:t>
            </a: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0,95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0,99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Oznacza to, że na 100 wyników 95 i 99 znajduje się w przedziale ufności.</a:t>
            </a:r>
          </a:p>
        </p:txBody>
      </p:sp>
    </p:spTree>
    <p:extLst>
      <p:ext uri="{BB962C8B-B14F-4D97-AF65-F5344CB8AC3E}">
        <p14:creationId xmlns:p14="http://schemas.microsoft.com/office/powerpoint/2010/main" val="233496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6366" y="268289"/>
            <a:ext cx="8229600" cy="7064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FUNKCJA KALIBRACYJNA</a:t>
            </a:r>
            <a:b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 REGRESJI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pomiarów mogą być przedstawione w postaci równania funkcji zależności liniowej pomiędzy parametrem mierzonym (Y) a stężeniem (c):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Mając współczynnik kierunkowy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przesunięcie prostej regresji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można skonstruować </a:t>
            </a:r>
            <a:r>
              <a:rPr lang="pl-PL" altLang="pl-PL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krzywą kalibracji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Współczynnik kierunkowy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jest miarą </a:t>
            </a:r>
            <a:r>
              <a:rPr lang="pl-PL" altLang="pl-PL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czułości metody</a:t>
            </a:r>
            <a:r>
              <a:rPr lang="pl-PL" altLang="pl-PL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analitycznej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jest miarą </a:t>
            </a:r>
            <a:r>
              <a:rPr lang="pl-PL" altLang="pl-PL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przesunięcia prostej regresji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Współczynnik korelacji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określa zgodność punktów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pl-PL" alt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l-PL" alt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3276600" y="2133600"/>
          <a:ext cx="20875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Równanie" r:id="rId3" imgW="698197" imgH="177723" progId="Equation.3">
                  <p:embed/>
                </p:oleObj>
              </mc:Choice>
              <mc:Fallback>
                <p:oleObj name="Równanie" r:id="rId3" imgW="69819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33600"/>
                        <a:ext cx="20875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130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298798"/>
            <a:ext cx="9053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DOBRA PRAKTYKA LABORATORYJNA (GOOD LABORATORY PRACTICE - GLP) </a:t>
            </a:r>
          </a:p>
          <a:p>
            <a:pPr algn="ctr"/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Dobra Praktyka Laboratoryjna (GLP) jest </a:t>
            </a:r>
            <a:r>
              <a:rPr 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systemem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zapewnienia jakości obejmującym </a:t>
            </a:r>
            <a:r>
              <a:rPr 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 organizacyjne 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warunki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 których badania laboratoryjne (np. badania środowiskowe i zdrowotne) są planowane, dokonywane, monitorowane, rejestrowane, archiwizowane   i prezentowane.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24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-141667" y="56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Zasady </a:t>
            </a:r>
            <a:r>
              <a:rPr lang="pl-PL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GLP obejmują:</a:t>
            </a:r>
            <a:endParaRPr lang="pl-PL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Sprawdzanie sprawności organizacji i personelu (osób i  jednostek  organizacyjnych  koniecznych  do prowadzenia badań). </a:t>
            </a:r>
          </a:p>
          <a:p>
            <a:pPr algn="ctr"/>
            <a:r>
              <a:rPr 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zapewnienia jakości - zdefiniowany system obejmujący personel niezależny od prowadzonych badań powołany do zapewnienia jakości zgodnie w zasadami GLP. </a:t>
            </a:r>
          </a:p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Udogodnienia  -  obejmują  wykonywanie  testów, materiały referencyjne, archiwa oraz gospodarkę odpadami. </a:t>
            </a:r>
          </a:p>
          <a:p>
            <a:pPr algn="ctr"/>
            <a:r>
              <a:rPr 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Wymagania  dla  instrumentów,  materiałów  i odczynników. </a:t>
            </a:r>
          </a:p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Systemy sprawdzające, testy i materiały referencyjne - przepisy,  metody  postępowania  obejmujące pobieranie próbek, przechowywanie i charakterystykę. </a:t>
            </a:r>
          </a:p>
          <a:p>
            <a:pPr algn="ctr"/>
            <a:r>
              <a:rPr 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Standardowe  procedury  operacyjne  (SOP)  - dokumenty opisujące procedury wykonywania testów i innych czynności laboratoryjnych (np. przygotowania roztworów, prowadzenia pomiarów itp.). </a:t>
            </a:r>
          </a:p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Wykonanie badań - plan badań i przebieg badań.  </a:t>
            </a:r>
          </a:p>
          <a:p>
            <a:pPr algn="ctr"/>
            <a:r>
              <a:rPr lang="pl-PL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Przedstawianie wyników badań - zawartość raportu końcowego z badań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Przechowywanie i archiwizacja materiałów i zapisów.</a:t>
            </a:r>
          </a:p>
        </p:txBody>
      </p:sp>
    </p:spTree>
    <p:extLst>
      <p:ext uri="{BB962C8B-B14F-4D97-AF65-F5344CB8AC3E}">
        <p14:creationId xmlns:p14="http://schemas.microsoft.com/office/powerpoint/2010/main" val="252163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600" y="771436"/>
            <a:ext cx="84709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l-PL" altLang="pl-PL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BŁĘDY PRZYPADKOWE</a:t>
            </a:r>
          </a:p>
          <a:p>
            <a:pPr algn="ctr">
              <a:lnSpc>
                <a:spcPct val="80000"/>
              </a:lnSpc>
            </a:pPr>
            <a:endParaRPr lang="pl-PL" altLang="pl-PL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pl-PL" altLang="pl-PL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BŁĘDY SYSTEMATYCZNE</a:t>
            </a:r>
          </a:p>
          <a:p>
            <a:pPr algn="ctr">
              <a:lnSpc>
                <a:spcPct val="80000"/>
              </a:lnSpc>
            </a:pPr>
            <a:endParaRPr lang="pl-PL" altLang="pl-PL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pl-PL" altLang="pl-PL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BŁĘDY GRUBE</a:t>
            </a:r>
          </a:p>
          <a:p>
            <a:pPr algn="ctr">
              <a:lnSpc>
                <a:spcPct val="80000"/>
              </a:lnSpc>
            </a:pPr>
            <a:endParaRPr lang="pl-PL" altLang="pl-PL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pl-PL" altLang="pl-PL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BŁĄD BEZWZGLĘDNY</a:t>
            </a:r>
          </a:p>
          <a:p>
            <a:pPr algn="ctr">
              <a:lnSpc>
                <a:spcPct val="80000"/>
              </a:lnSpc>
            </a:pPr>
            <a:endParaRPr lang="pl-PL" altLang="pl-PL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pl-PL" altLang="pl-PL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BŁĄD WZGLĘDNY</a:t>
            </a:r>
          </a:p>
        </p:txBody>
      </p:sp>
    </p:spTree>
    <p:extLst>
      <p:ext uri="{BB962C8B-B14F-4D97-AF65-F5344CB8AC3E}">
        <p14:creationId xmlns:p14="http://schemas.microsoft.com/office/powerpoint/2010/main" val="308317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443941"/>
            <a:ext cx="8928100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CHARAKTERYSTYKA BŁĘDÓW PRZYPADKOWYCH</a:t>
            </a:r>
          </a:p>
          <a:p>
            <a:pPr>
              <a:lnSpc>
                <a:spcPct val="90000"/>
              </a:lnSpc>
            </a:pPr>
            <a:endParaRPr lang="pl-PL" altLang="pl-PL" sz="1600" dirty="0"/>
          </a:p>
          <a:p>
            <a:pPr algn="ctr">
              <a:lnSpc>
                <a:spcPct val="90000"/>
              </a:lnSpc>
            </a:pPr>
            <a:r>
              <a:rPr lang="pl-PL" altLang="pl-PL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Błędów tych nie można wyeliminować. </a:t>
            </a:r>
            <a:endParaRPr lang="pl-PL" altLang="pl-PL" sz="2800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niewielkie i nie wpływają na wynik końcowy.</a:t>
            </a:r>
          </a:p>
          <a:p>
            <a:pPr algn="ctr">
              <a:lnSpc>
                <a:spcPct val="90000"/>
              </a:lnSpc>
            </a:pPr>
            <a:r>
              <a:rPr lang="pl-PL" altLang="pl-PL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Przyczyna nie jest dokładnie znana. </a:t>
            </a:r>
          </a:p>
          <a:p>
            <a:pPr algn="ctr">
              <a:lnSpc>
                <a:spcPct val="90000"/>
              </a:lnSpc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Powstają w wyniku różnego pochodzenia zakłóceń oddziałujących na sygnał mierzony w czasie doświadczenia. </a:t>
            </a:r>
          </a:p>
          <a:p>
            <a:pPr algn="ctr">
              <a:lnSpc>
                <a:spcPct val="90000"/>
              </a:lnSpc>
            </a:pPr>
            <a:r>
              <a:rPr lang="pl-PL" altLang="pl-PL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Powodują niewielki przypadkowy rozrzut wokół pewnej wartości średniej. Wyniki w serii pomiarów różnią się między sobą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Błędy skrajne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błędy przypadkowe o bardzo dużych wartościach  i bardzo  małym  prawdopodobieństwie wystąpienia. Ponieważ mogą wpłynąć w sposób istotny na wartość średnią wyniku powinny być odrzucane przy pomocy odpowiednich testów statystycznych</a:t>
            </a:r>
          </a:p>
        </p:txBody>
      </p:sp>
    </p:spTree>
    <p:extLst>
      <p:ext uri="{BB962C8B-B14F-4D97-AF65-F5344CB8AC3E}">
        <p14:creationId xmlns:p14="http://schemas.microsoft.com/office/powerpoint/2010/main" val="308060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9400" y="109242"/>
            <a:ext cx="8661400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CHARAKTERYSTYKA BŁĘDÓW SYSTEMATYCZNYCH</a:t>
            </a:r>
          </a:p>
          <a:p>
            <a:pPr>
              <a:lnSpc>
                <a:spcPct val="80000"/>
              </a:lnSpc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Mają charakter stały.</a:t>
            </a:r>
          </a:p>
          <a:p>
            <a:pPr algn="ctr">
              <a:lnSpc>
                <a:spcPct val="80000"/>
              </a:lnSpc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Błędem takim nazywa się </a:t>
            </a:r>
            <a:r>
              <a:rPr lang="pl-PL" alt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odchylenie otrzymanego</a:t>
            </a:r>
            <a:r>
              <a:rPr lang="pl-PL" alt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wyniku</a:t>
            </a: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(średniej z wyników), które występuje zawsze lub okresowo podczas wykonywania oznaczeń dana metodą lub za pomocą danego przyrządu. </a:t>
            </a:r>
          </a:p>
          <a:p>
            <a:pPr algn="ctr">
              <a:lnSpc>
                <a:spcPct val="80000"/>
              </a:lnSpc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Zmiana sygnału wywołana błędem systematycznym zachodzi </a:t>
            </a:r>
            <a:r>
              <a:rPr lang="pl-PL" alt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tym samym kierunku</a:t>
            </a: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(stale zawyża lub zaniża odczyt). </a:t>
            </a:r>
          </a:p>
          <a:p>
            <a:pPr algn="ctr">
              <a:lnSpc>
                <a:spcPct val="80000"/>
              </a:lnSpc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Przyczyny błędu są ściśle określone. Mogą być ustalone i usunięte poprzez korektę postępowania. </a:t>
            </a:r>
          </a:p>
          <a:p>
            <a:pPr algn="ctr">
              <a:lnSpc>
                <a:spcPct val="80000"/>
              </a:lnSpc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przyczyna nie może być usunięta, wprowadzona jest odpowiednia </a:t>
            </a:r>
            <a:r>
              <a:rPr lang="pl-PL" alt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poprawka</a:t>
            </a: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lub </a:t>
            </a:r>
            <a:r>
              <a:rPr lang="pl-PL" alt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standaryzacja</a:t>
            </a: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80000"/>
              </a:lnSpc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przyczyn błędów systematycznych należą: metoda pomiaru; błąd przyrządu; zanieczyszczenie odczynników.</a:t>
            </a:r>
          </a:p>
        </p:txBody>
      </p:sp>
    </p:spTree>
    <p:extLst>
      <p:ext uri="{BB962C8B-B14F-4D97-AF65-F5344CB8AC3E}">
        <p14:creationId xmlns:p14="http://schemas.microsoft.com/office/powerpoint/2010/main" val="137285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300" y="502045"/>
            <a:ext cx="8724900" cy="592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PODZIAŁ BŁĘDÓW SYSTEMATYCZNYCH</a:t>
            </a:r>
          </a:p>
          <a:p>
            <a:pPr>
              <a:lnSpc>
                <a:spcPct val="80000"/>
              </a:lnSpc>
              <a:defRPr/>
            </a:pPr>
            <a:endParaRPr lang="pl-PL" altLang="pl-PL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alt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Błędy metodyczne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Wynikają z 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istoty metody pomiarowej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nie mogą być usunięte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Błąd metodyczny powinien być możliwy do pominięcia (wynika np. z konieczności dodania nadmiaru odczynnika dla uzyskania dostrzegalnego efektu, zbyt wolno przebiegającej reakcji itd.).</a:t>
            </a:r>
          </a:p>
          <a:p>
            <a:pPr>
              <a:lnSpc>
                <a:spcPct val="80000"/>
              </a:lnSpc>
              <a:defRPr/>
            </a:pPr>
            <a:r>
              <a:rPr lang="pl-PL" alt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Błędy aparaturowe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Związane są z 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niedokładnością urządzenia pomiarowego lub ich niestabilną pracą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Wszystkie przyrządy są źródłem potencjalnych błędów systematycznych. (np. wahania napięcia źródła prądu, zabrudzenie lub korozja styków, zużycie źródła promieniowania. Błędy te 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usuwane są przez staranne i częste kalibrowanie przyrządów pracujących w tych samych warunkach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pl-PL" alt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alt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Błędy indywidualne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Przyczyną są 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brak doświadczenia lub umiejętności analityka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(np. przenoszenie osadu na sączek, nadmierne przemywanie osadu, ważenie ciepłych naczyń wagowych, nieprawidłowa lokalizacja menisku w biurecie, daltonizm, wada wzroku. Błędy te </a:t>
            </a:r>
            <a:r>
              <a:rPr lang="pl-PL" altLang="pl-PL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usuwa się poprzez nabieranie wprawy przez analityka.</a:t>
            </a:r>
          </a:p>
        </p:txBody>
      </p:sp>
    </p:spTree>
    <p:extLst>
      <p:ext uri="{BB962C8B-B14F-4D97-AF65-F5344CB8AC3E}">
        <p14:creationId xmlns:p14="http://schemas.microsoft.com/office/powerpoint/2010/main" val="98459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7000" y="114941"/>
            <a:ext cx="8877300" cy="602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CHARAKTERYSTYKA BŁĘDÓW GRUBYCH</a:t>
            </a:r>
          </a:p>
          <a:p>
            <a:pPr lvl="0" algn="ctr">
              <a:lnSpc>
                <a:spcPct val="90000"/>
              </a:lnSpc>
            </a:pPr>
            <a:endParaRPr lang="pl-PL" altLang="pl-PL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Powstają zawsze </a:t>
            </a:r>
            <a:r>
              <a:rPr lang="pl-PL" altLang="pl-PL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winy wykonawcy analizy</a:t>
            </a: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również przez niedopatrzenie. </a:t>
            </a:r>
          </a:p>
          <a:p>
            <a:pPr algn="ctr">
              <a:lnSpc>
                <a:spcPct val="80000"/>
              </a:lnSpc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Występuje </a:t>
            </a:r>
            <a:r>
              <a:rPr lang="pl-PL" alt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 przy niektórych pomiarach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Jest wynikiem wpływu przyczyn działających przejściowo</a:t>
            </a:r>
            <a:r>
              <a:rPr lang="pl-PL" altLang="pl-PL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80000"/>
              </a:lnSpc>
              <a:defRPr/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Bywa </a:t>
            </a:r>
            <a:r>
              <a:rPr lang="pl-PL" altLang="pl-PL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dodatni lub ujemny</a:t>
            </a: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80000"/>
              </a:lnSpc>
              <a:defRPr/>
            </a:pPr>
            <a:r>
              <a:rPr lang="pl-PL" alt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 pomiaru znacznie odbiega 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pozostałych wyników serii. Najczęściej jest to wynik skrajny.</a:t>
            </a:r>
          </a:p>
          <a:p>
            <a:pPr>
              <a:lnSpc>
                <a:spcPct val="80000"/>
              </a:lnSpc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Powodem takich błędów jest: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Złe pobranie próbki;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Zły dobór procedury oznaczeń;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Błąd w obliczeniach;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Złe ustawienie pokręteł;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przepłukana biureta, pipeta roztworem odmierzanym;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Złe odczytanie lub przepisanie wyniku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93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254000"/>
            <a:ext cx="8699500" cy="6270625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BŁĄD WZGLĘDNY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BŁĄD BEZWZGLĘDNY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altLang="pl-PL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Błąd bezwzględny</a:t>
            </a:r>
            <a:r>
              <a:rPr lang="pl-PL" altLang="pl-PL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(absolutny).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Określany jest jako 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różnica między zmierzoną wartością </a:t>
            </a:r>
            <a:r>
              <a:rPr lang="pl-PL" alt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wartością rzeczywistą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Może być dodatni lub ujemny i podawany jest zwykle </a:t>
            </a:r>
            <a:r>
              <a:rPr lang="pl-PL" alt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postaci wartości bezwzględnej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Dla wartości średniej z pomiarów jest to różnica tej wartości i wartości rzeczywistej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altLang="pl-PL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Błąd względny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Odnosi wartość błędu bezwzględnego do wartości rzeczywistej (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określa tym samym jego znaczenie dla oznaczenia. Błąd względny dla próbek o dużym stężeniu nie powinien przekraczać 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0,1%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dla oznaczania ilości śladowych może przekraczać nawet 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metody analityczne obarczone są błędami przypadkowymi i standardowymi, charakterystycznymi dla danej metody.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1476375" y="4508500"/>
          <a:ext cx="24479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Równanie" r:id="rId3" imgW="1295400" imgH="431800" progId="Equation.3">
                  <p:embed/>
                </p:oleObj>
              </mc:Choice>
              <mc:Fallback>
                <p:oleObj name="Równanie" r:id="rId3" imgW="1295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08500"/>
                        <a:ext cx="24479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graphicFrame>
        <p:nvGraphicFramePr>
          <p:cNvPr id="9223" name="Object 6"/>
          <p:cNvGraphicFramePr>
            <a:graphicFrameLocks noChangeAspect="1"/>
          </p:cNvGraphicFramePr>
          <p:nvPr/>
        </p:nvGraphicFramePr>
        <p:xfrm>
          <a:off x="4500563" y="4508500"/>
          <a:ext cx="259238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Równanie" r:id="rId5" imgW="1358310" imgH="431613" progId="Equation.3">
                  <p:embed/>
                </p:oleObj>
              </mc:Choice>
              <mc:Fallback>
                <p:oleObj name="Równanie" r:id="rId5" imgW="135831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508500"/>
                        <a:ext cx="2592387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29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pl-PL" altLang="pl-PL" sz="40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OPRACOWANIE WYNIKÓW ANALIZY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96237"/>
            <a:ext cx="6400800" cy="239547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 raportu (sprawozdania) jest ostatnim etapem procesu analitycznego.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Raport dokumentuje otrzymane wyniki, pozwala na odtworzenie przebiegu analizy  i dowodzi wiarygodności oznaczeń.</a:t>
            </a:r>
          </a:p>
        </p:txBody>
      </p:sp>
    </p:spTree>
    <p:extLst>
      <p:ext uri="{BB962C8B-B14F-4D97-AF65-F5344CB8AC3E}">
        <p14:creationId xmlns:p14="http://schemas.microsoft.com/office/powerpoint/2010/main" val="122139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2100" y="259364"/>
            <a:ext cx="8686800" cy="5234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pl-PL" altLang="pl-PL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ELEMENTY SKŁADOWE RAPORTU</a:t>
            </a: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endParaRPr lang="pl-PL" altLang="pl-PL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Krótki opis zastosowanej metody analitycznej;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Nazwa, opis i warunki pracy użytego urządzenia (dla metod instrumentalnych)</a:t>
            </a:r>
            <a:r>
              <a:rPr lang="pl-PL" alt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Spis zastosowanych odczynników;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Lista otrzymanych wyników wyjściowych (danych uzyskanych bezpośrednio w trakcie prowadzonej analizy)</a:t>
            </a:r>
            <a:r>
              <a:rPr lang="pl-PL" alt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Wyniki końcowe;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pl-PL" alt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 walidacji metody</a:t>
            </a:r>
            <a:r>
              <a:rPr lang="pl-PL" altLang="pl-PL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6902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1303</Words>
  <Application>Microsoft Office PowerPoint</Application>
  <PresentationFormat>Pokaz na ekranie (4:3)</PresentationFormat>
  <Paragraphs>138</Paragraphs>
  <Slides>18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Motyw pakietu Office</vt:lpstr>
      <vt:lpstr>1_Motyw pakietu Office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OPRACOWANIE WYNIKÓW ANALIZY</vt:lpstr>
      <vt:lpstr>Prezentacja programu PowerPoint</vt:lpstr>
      <vt:lpstr>Prezentacja programu PowerPoint</vt:lpstr>
      <vt:lpstr>Prezentacja programu PowerPoint</vt:lpstr>
      <vt:lpstr>Prezentacja programu PowerPoint</vt:lpstr>
      <vt:lpstr>Krzywa Gaussa</vt:lpstr>
      <vt:lpstr>ODCHYLENIE STANDARDOWE</vt:lpstr>
      <vt:lpstr>PRZEDZIAŁ UFNOŚCI</vt:lpstr>
      <vt:lpstr>FUNKCJA KALIBRACYJNA PROSTA REGRESJI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Elżbieta Brzezińska</cp:lastModifiedBy>
  <cp:revision>59</cp:revision>
  <dcterms:created xsi:type="dcterms:W3CDTF">2015-03-18T14:01:59Z</dcterms:created>
  <dcterms:modified xsi:type="dcterms:W3CDTF">2016-12-05T10:36:51Z</dcterms:modified>
</cp:coreProperties>
</file>