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91" r:id="rId4"/>
    <p:sldId id="292" r:id="rId5"/>
    <p:sldId id="293" r:id="rId6"/>
    <p:sldId id="289" r:id="rId7"/>
    <p:sldId id="262" r:id="rId8"/>
    <p:sldId id="264" r:id="rId9"/>
    <p:sldId id="263" r:id="rId10"/>
    <p:sldId id="265" r:id="rId11"/>
    <p:sldId id="259" r:id="rId12"/>
    <p:sldId id="284" r:id="rId13"/>
    <p:sldId id="286" r:id="rId14"/>
    <p:sldId id="294" r:id="rId15"/>
    <p:sldId id="267" r:id="rId16"/>
    <p:sldId id="260" r:id="rId17"/>
    <p:sldId id="270" r:id="rId18"/>
    <p:sldId id="261" r:id="rId19"/>
    <p:sldId id="268" r:id="rId20"/>
    <p:sldId id="283" r:id="rId21"/>
    <p:sldId id="266" r:id="rId22"/>
    <p:sldId id="272" r:id="rId23"/>
    <p:sldId id="295" r:id="rId24"/>
    <p:sldId id="296" r:id="rId25"/>
    <p:sldId id="269" r:id="rId26"/>
    <p:sldId id="285" r:id="rId27"/>
    <p:sldId id="282" r:id="rId28"/>
    <p:sldId id="288" r:id="rId29"/>
    <p:sldId id="278" r:id="rId30"/>
    <p:sldId id="280" r:id="rId31"/>
    <p:sldId id="281" r:id="rId32"/>
    <p:sldId id="297" r:id="rId33"/>
    <p:sldId id="274" r:id="rId34"/>
    <p:sldId id="275" r:id="rId35"/>
    <p:sldId id="276" r:id="rId36"/>
    <p:sldId id="271"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3" autoAdjust="0"/>
    <p:restoredTop sz="94660"/>
  </p:normalViewPr>
  <p:slideViewPr>
    <p:cSldViewPr snapToGrid="0">
      <p:cViewPr varScale="1">
        <p:scale>
          <a:sx n="86" d="100"/>
          <a:sy n="86" d="100"/>
        </p:scale>
        <p:origin x="115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pl-PL"/>
              <a:t>Kliknij, aby edytować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95ABE4B-BC24-4F14-8CE3-B8B47CF28E78}" type="datetimeFigureOut">
              <a:rPr lang="pl-PL" smtClean="0"/>
              <a:t>24.04.2020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312068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95ABE4B-BC24-4F14-8CE3-B8B47CF28E78}" type="datetimeFigureOut">
              <a:rPr lang="pl-PL" smtClean="0"/>
              <a:t>24.04.2020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933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95ABE4B-BC24-4F14-8CE3-B8B47CF28E78}" type="datetimeFigureOut">
              <a:rPr lang="pl-PL" smtClean="0"/>
              <a:t>24.04.2020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467471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lajd tytułowy">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143000" y="618186"/>
            <a:ext cx="6858000" cy="463961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p>
        </p:txBody>
      </p:sp>
    </p:spTree>
    <p:extLst>
      <p:ext uri="{BB962C8B-B14F-4D97-AF65-F5344CB8AC3E}">
        <p14:creationId xmlns:p14="http://schemas.microsoft.com/office/powerpoint/2010/main" val="204257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95ABE4B-BC24-4F14-8CE3-B8B47CF28E78}" type="datetimeFigureOut">
              <a:rPr lang="pl-PL" smtClean="0"/>
              <a:t>24.04.2020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260042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pl-PL"/>
              <a:t>Kliknij, aby edytować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95ABE4B-BC24-4F14-8CE3-B8B47CF28E78}" type="datetimeFigureOut">
              <a:rPr lang="pl-PL" smtClean="0"/>
              <a:t>24.04.2020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228634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95ABE4B-BC24-4F14-8CE3-B8B47CF28E78}" type="datetimeFigureOut">
              <a:rPr lang="pl-PL" smtClean="0"/>
              <a:t>24.04.2020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349975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pl-PL"/>
              <a:t>Kliknij, aby edytować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95ABE4B-BC24-4F14-8CE3-B8B47CF28E78}" type="datetimeFigureOut">
              <a:rPr lang="pl-PL" smtClean="0"/>
              <a:t>24.04.2020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372010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95ABE4B-BC24-4F14-8CE3-B8B47CF28E78}" type="datetimeFigureOut">
              <a:rPr lang="pl-PL" smtClean="0"/>
              <a:t>24.04.2020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266696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520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95ABE4B-BC24-4F14-8CE3-B8B47CF28E78}" type="datetimeFigureOut">
              <a:rPr lang="pl-PL" smtClean="0"/>
              <a:t>24.04.2020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2404310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95ABE4B-BC24-4F14-8CE3-B8B47CF28E78}" type="datetimeFigureOut">
              <a:rPr lang="pl-PL" smtClean="0"/>
              <a:t>24.04.2020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1D28041-89CD-4CA2-830C-0B48DCC4CA4E}" type="slidenum">
              <a:rPr lang="pl-PL" smtClean="0"/>
              <a:t>‹#›</a:t>
            </a:fld>
            <a:endParaRPr lang="pl-PL"/>
          </a:p>
        </p:txBody>
      </p:sp>
    </p:spTree>
    <p:extLst>
      <p:ext uri="{BB962C8B-B14F-4D97-AF65-F5344CB8AC3E}">
        <p14:creationId xmlns:p14="http://schemas.microsoft.com/office/powerpoint/2010/main" val="4148715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
              <a:schemeClr val="accent4">
                <a:lumMod val="19000"/>
                <a:lumOff val="81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ABE4B-BC24-4F14-8CE3-B8B47CF28E78}" type="datetimeFigureOut">
              <a:rPr lang="pl-PL" smtClean="0"/>
              <a:t>24.04.2020</a:t>
            </a:fld>
            <a:endParaRPr lang="pl-P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28041-89CD-4CA2-830C-0B48DCC4CA4E}" type="slidenum">
              <a:rPr lang="pl-PL" smtClean="0"/>
              <a:t>‹#›</a:t>
            </a:fld>
            <a:endParaRPr lang="pl-PL"/>
          </a:p>
        </p:txBody>
      </p:sp>
    </p:spTree>
    <p:extLst>
      <p:ext uri="{BB962C8B-B14F-4D97-AF65-F5344CB8AC3E}">
        <p14:creationId xmlns:p14="http://schemas.microsoft.com/office/powerpoint/2010/main" val="2459380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074761" y="518614"/>
            <a:ext cx="6858000" cy="6208194"/>
          </a:xfrm>
        </p:spPr>
        <p:txBody>
          <a:bodyPr>
            <a:normAutofit/>
          </a:bodyPr>
          <a:lstStyle/>
          <a:p>
            <a:endParaRPr lang="pl-PL" sz="4400" dirty="0">
              <a:latin typeface="Bernard MT Condensed" panose="02050806060905020404" pitchFamily="18" charset="0"/>
              <a:cs typeface="Aharoni" panose="02010803020104030203" pitchFamily="2" charset="-79"/>
            </a:endParaRPr>
          </a:p>
          <a:p>
            <a:endParaRPr lang="pl-PL" sz="4400" dirty="0">
              <a:latin typeface="Bernard MT Condensed" panose="02050806060905020404" pitchFamily="18" charset="0"/>
              <a:cs typeface="Aharoni" panose="02010803020104030203" pitchFamily="2" charset="-79"/>
            </a:endParaRPr>
          </a:p>
          <a:p>
            <a:r>
              <a:rPr lang="pl-PL" sz="5400" dirty="0">
                <a:solidFill>
                  <a:srgbClr val="7030A0"/>
                </a:solidFill>
                <a:latin typeface="Times New Roman" panose="02020603050405020304" pitchFamily="18" charset="0"/>
                <a:cs typeface="Times New Roman" panose="02020603050405020304" pitchFamily="18" charset="0"/>
              </a:rPr>
              <a:t>ETAPY </a:t>
            </a:r>
          </a:p>
          <a:p>
            <a:r>
              <a:rPr lang="pl-PL" sz="5400" dirty="0">
                <a:solidFill>
                  <a:srgbClr val="7030A0"/>
                </a:solidFill>
                <a:latin typeface="Times New Roman" panose="02020603050405020304" pitchFamily="18" charset="0"/>
                <a:cs typeface="Times New Roman" panose="02020603050405020304" pitchFamily="18" charset="0"/>
              </a:rPr>
              <a:t>PLANOWANIA</a:t>
            </a:r>
          </a:p>
          <a:p>
            <a:r>
              <a:rPr lang="pl-PL" sz="5400" dirty="0">
                <a:solidFill>
                  <a:srgbClr val="7030A0"/>
                </a:solidFill>
                <a:latin typeface="Times New Roman" panose="02020603050405020304" pitchFamily="18" charset="0"/>
                <a:cs typeface="Times New Roman" panose="02020603050405020304" pitchFamily="18" charset="0"/>
              </a:rPr>
              <a:t>I REALIZACJI</a:t>
            </a:r>
          </a:p>
          <a:p>
            <a:r>
              <a:rPr lang="pl-PL" sz="5400" dirty="0">
                <a:solidFill>
                  <a:srgbClr val="7030A0"/>
                </a:solidFill>
                <a:latin typeface="Times New Roman" panose="02020603050405020304" pitchFamily="18" charset="0"/>
                <a:cs typeface="Times New Roman" panose="02020603050405020304" pitchFamily="18" charset="0"/>
              </a:rPr>
              <a:t>postępowania analitycznego</a:t>
            </a:r>
          </a:p>
        </p:txBody>
      </p:sp>
    </p:spTree>
    <p:extLst>
      <p:ext uri="{BB962C8B-B14F-4D97-AF65-F5344CB8AC3E}">
        <p14:creationId xmlns:p14="http://schemas.microsoft.com/office/powerpoint/2010/main" val="1494051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06722" y="1141757"/>
            <a:ext cx="8884693" cy="4401205"/>
          </a:xfrm>
          <a:prstGeom prst="rect">
            <a:avLst/>
          </a:prstGeom>
          <a:noFill/>
        </p:spPr>
        <p:txBody>
          <a:bodyPr wrap="square">
            <a:spAutoFit/>
          </a:bodyPr>
          <a:lstStyle/>
          <a:p>
            <a:pPr algn="ctr"/>
            <a:r>
              <a:rPr lang="pl-PL" sz="3600" b="1" dirty="0">
                <a:solidFill>
                  <a:srgbClr val="002060"/>
                </a:solidFill>
                <a:latin typeface="Times New Roman" panose="02020603050405020304" pitchFamily="18" charset="0"/>
                <a:cs typeface="Times New Roman" panose="02020603050405020304" pitchFamily="18" charset="0"/>
              </a:rPr>
              <a:t>OKREŚLENIE PROBLEMU I CELU ANALIZY</a:t>
            </a:r>
          </a:p>
          <a:p>
            <a:pPr algn="ctr"/>
            <a:endParaRPr lang="pl-PL" sz="4800" dirty="0">
              <a:solidFill>
                <a:srgbClr val="7030A0"/>
              </a:solidFill>
              <a:latin typeface="Times New Roman" panose="02020603050405020304" pitchFamily="18" charset="0"/>
              <a:cs typeface="Times New Roman" panose="02020603050405020304" pitchFamily="18" charset="0"/>
            </a:endParaRPr>
          </a:p>
          <a:p>
            <a:pPr lvl="0" algn="ctr">
              <a:tabLst>
                <a:tab pos="457200" algn="l"/>
              </a:tabLst>
            </a:pPr>
            <a:r>
              <a:rPr lang="pl-PL" sz="2800" b="1" dirty="0">
                <a:solidFill>
                  <a:srgbClr val="002060"/>
                </a:solidFill>
                <a:latin typeface="Times New Roman" panose="02020603050405020304" pitchFamily="18" charset="0"/>
                <a:ea typeface="Times New Roman" panose="02020603050405020304" pitchFamily="18" charset="0"/>
              </a:rPr>
              <a:t>PRAWIDŁOWO POSTAWIONE ZADANIE ANALITYCZNE UMOŻLIWIA WYBÓR METODY I ZAPLANOWANIE OPTYMALNEGO POSTĘPOWANIA ANALITYCZNEGO</a:t>
            </a:r>
          </a:p>
          <a:p>
            <a:pPr algn="ctr"/>
            <a:endParaRPr lang="pl-PL" sz="4800" dirty="0">
              <a:solidFill>
                <a:srgbClr val="7030A0"/>
              </a:solidFill>
              <a:latin typeface="Times New Roman" panose="02020603050405020304" pitchFamily="18" charset="0"/>
              <a:cs typeface="Times New Roman" panose="02020603050405020304" pitchFamily="18" charset="0"/>
            </a:endParaRPr>
          </a:p>
        </p:txBody>
      </p:sp>
      <p:sp>
        <p:nvSpPr>
          <p:cNvPr id="3" name="Prostokąt: zaokrąglone rogi 2">
            <a:extLst>
              <a:ext uri="{FF2B5EF4-FFF2-40B4-BE49-F238E27FC236}">
                <a16:creationId xmlns:a16="http://schemas.microsoft.com/office/drawing/2014/main" id="{AA2F70A7-FA7D-4ECC-B78D-07EEC3413F43}"/>
              </a:ext>
            </a:extLst>
          </p:cNvPr>
          <p:cNvSpPr/>
          <p:nvPr/>
        </p:nvSpPr>
        <p:spPr>
          <a:xfrm>
            <a:off x="393591" y="2852983"/>
            <a:ext cx="8510954" cy="223073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48091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2286" y="363915"/>
            <a:ext cx="8371338" cy="6432530"/>
          </a:xfrm>
          <a:prstGeom prst="rect">
            <a:avLst/>
          </a:prstGeom>
        </p:spPr>
        <p:txBody>
          <a:bodyPr wrap="square">
            <a:spAutoFit/>
          </a:bodyPr>
          <a:lstStyle/>
          <a:p>
            <a:pPr algn="ctr">
              <a:spcAft>
                <a:spcPts val="0"/>
              </a:spcAft>
            </a:pPr>
            <a:r>
              <a:rPr lang="pl-PL" sz="3200" b="1" i="1" dirty="0">
                <a:latin typeface="Times New Roman" panose="02020603050405020304" pitchFamily="18" charset="0"/>
                <a:ea typeface="Times New Roman" panose="02020603050405020304" pitchFamily="18" charset="0"/>
              </a:rPr>
              <a:t>Proces analityczny rozpoczyna się od postawienia problemu i kończy się na analizie wyników i przygotowaniu raportu.</a:t>
            </a:r>
          </a:p>
          <a:p>
            <a:pPr algn="ctr">
              <a:spcAft>
                <a:spcPts val="0"/>
              </a:spcAft>
            </a:pPr>
            <a:endParaRPr lang="pl-PL" sz="1400" b="1" i="1" dirty="0">
              <a:latin typeface="Times New Roman" panose="02020603050405020304" pitchFamily="18" charset="0"/>
              <a:ea typeface="Times New Roman" panose="02020603050405020304" pitchFamily="18" charset="0"/>
            </a:endParaRPr>
          </a:p>
          <a:p>
            <a:pPr algn="ctr">
              <a:spcAft>
                <a:spcPts val="0"/>
              </a:spcAft>
            </a:pPr>
            <a:r>
              <a:rPr lang="pl-PL" sz="3200" b="1" i="1" dirty="0">
                <a:latin typeface="Times New Roman" panose="02020603050405020304" pitchFamily="18" charset="0"/>
                <a:ea typeface="Times New Roman" panose="02020603050405020304" pitchFamily="18" charset="0"/>
              </a:rPr>
              <a:t>Wyborem postępowania analitycznego, do rozwiązania konkretnego zadania, kierują różne potrzeby i ograniczenia. </a:t>
            </a:r>
          </a:p>
          <a:p>
            <a:pPr algn="ctr">
              <a:spcAft>
                <a:spcPts val="0"/>
              </a:spcAft>
            </a:pPr>
            <a:endParaRPr lang="pl-PL" sz="1400" b="1" i="1" dirty="0">
              <a:solidFill>
                <a:srgbClr val="7030A0"/>
              </a:solidFill>
              <a:latin typeface="Times New Roman" panose="02020603050405020304" pitchFamily="18" charset="0"/>
              <a:ea typeface="Times New Roman" panose="02020603050405020304" pitchFamily="18" charset="0"/>
            </a:endParaRPr>
          </a:p>
          <a:p>
            <a:pPr algn="ctr">
              <a:spcAft>
                <a:spcPts val="0"/>
              </a:spcAft>
            </a:pPr>
            <a:r>
              <a:rPr lang="pl-PL" sz="3200" b="1" i="1" dirty="0">
                <a:solidFill>
                  <a:srgbClr val="7030A0"/>
                </a:solidFill>
                <a:latin typeface="Times New Roman" panose="02020603050405020304" pitchFamily="18" charset="0"/>
                <a:ea typeface="Times New Roman" panose="02020603050405020304" pitchFamily="18" charset="0"/>
              </a:rPr>
              <a:t>Wybór zależy od: właściwości analizowanej próbki; od zakresu postawionego zadania analitycznego; od możliwości realizacji zadania, z zachowaniem jakości wyników; od istniejących norm i wytycznych.</a:t>
            </a:r>
            <a:endParaRPr lang="pl-PL" sz="3200" dirty="0">
              <a:latin typeface="Times New Roman" panose="02020603050405020304" pitchFamily="18" charset="0"/>
              <a:ea typeface="Times New Roman" panose="02020603050405020304" pitchFamily="18" charset="0"/>
            </a:endParaRPr>
          </a:p>
          <a:p>
            <a:pPr algn="ctr">
              <a:spcAft>
                <a:spcPts val="0"/>
              </a:spcAft>
            </a:pPr>
            <a:r>
              <a:rPr lang="pl-PL" sz="3200" b="1" i="1" dirty="0">
                <a:solidFill>
                  <a:srgbClr val="7030A0"/>
                </a:solidFill>
                <a:latin typeface="Times New Roman" panose="02020603050405020304" pitchFamily="18" charset="0"/>
                <a:ea typeface="Times New Roman" panose="02020603050405020304" pitchFamily="18" charset="0"/>
              </a:rPr>
              <a:t> </a:t>
            </a:r>
            <a:endParaRPr lang="pl-PL" sz="2400" b="1" dirty="0">
              <a:latin typeface="Times New Roman" panose="02020603050405020304" pitchFamily="18" charset="0"/>
              <a:ea typeface="Times New Roman" panose="02020603050405020304" pitchFamily="18" charset="0"/>
            </a:endParaRPr>
          </a:p>
        </p:txBody>
      </p:sp>
      <p:sp>
        <p:nvSpPr>
          <p:cNvPr id="3" name="Prostokąt: zaokrąglone rogi 2"/>
          <p:cNvSpPr/>
          <p:nvPr/>
        </p:nvSpPr>
        <p:spPr>
          <a:xfrm>
            <a:off x="322286" y="3730752"/>
            <a:ext cx="8371338" cy="26944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345744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3335" y="0"/>
            <a:ext cx="8500055" cy="6904454"/>
          </a:xfrm>
          <a:prstGeom prst="rect">
            <a:avLst/>
          </a:prstGeom>
        </p:spPr>
        <p:txBody>
          <a:bodyPr wrap="square">
            <a:spAutoFit/>
          </a:bodyPr>
          <a:lstStyle/>
          <a:p>
            <a:r>
              <a:rPr lang="pl-PL" sz="2400" b="1" i="1" dirty="0">
                <a:latin typeface="Times New Roman" panose="02020603050405020304" pitchFamily="18" charset="0"/>
                <a:ea typeface="Calibri" panose="020F0502020204030204" pitchFamily="34" charset="0"/>
              </a:rPr>
              <a:t>W celu oceny parametrów jakości farmaceutycznej substancji czynnej (API) ustalone zostały wytyczne określające procedury ich kontroli oraz obowiązujące normy. Zostały one opracowane przez szereg organizacji i agencji, do których należą:</a:t>
            </a:r>
          </a:p>
          <a:p>
            <a:pPr>
              <a:lnSpc>
                <a:spcPct val="107000"/>
              </a:lnSpc>
              <a:spcAft>
                <a:spcPts val="0"/>
              </a:spcAft>
            </a:pPr>
            <a:r>
              <a:rPr lang="pl-PL" sz="2400" b="1" dirty="0">
                <a:solidFill>
                  <a:srgbClr val="FF0000"/>
                </a:solidFill>
                <a:latin typeface="Times New Roman" panose="02020603050405020304" pitchFamily="18" charset="0"/>
                <a:ea typeface="Calibri" panose="020F0502020204030204" pitchFamily="34" charset="0"/>
              </a:rPr>
              <a:t>ICH</a:t>
            </a:r>
            <a:r>
              <a:rPr lang="pl-PL" sz="2400" dirty="0">
                <a:latin typeface="Times New Roman" panose="02020603050405020304" pitchFamily="18" charset="0"/>
                <a:ea typeface="Calibri" panose="020F0502020204030204" pitchFamily="34" charset="0"/>
              </a:rPr>
              <a:t> - Międzynarodowa Konferencja do spraw Harmonizacji (ang. </a:t>
            </a:r>
            <a:r>
              <a:rPr lang="en-US" sz="2400" i="1" dirty="0">
                <a:latin typeface="Times New Roman" panose="02020603050405020304" pitchFamily="18" charset="0"/>
                <a:ea typeface="Calibri" panose="020F0502020204030204" pitchFamily="34" charset="0"/>
              </a:rPr>
              <a:t>International Conference on Harmonization of Technical Requirements for Registration of Pharmaceuticals for Human Use</a:t>
            </a:r>
            <a:r>
              <a:rPr lang="en-US" sz="2400" dirty="0">
                <a:latin typeface="Times New Roman" panose="02020603050405020304" pitchFamily="18" charset="0"/>
                <a:ea typeface="Calibri" panose="020F0502020204030204" pitchFamily="34" charset="0"/>
              </a:rPr>
              <a:t>) </a:t>
            </a:r>
            <a:r>
              <a:rPr lang="en-US" sz="2400" dirty="0" err="1">
                <a:latin typeface="Times New Roman" panose="02020603050405020304" pitchFamily="18" charset="0"/>
                <a:ea typeface="Calibri" panose="020F0502020204030204" pitchFamily="34" charset="0"/>
              </a:rPr>
              <a:t>powołana</a:t>
            </a:r>
            <a:r>
              <a:rPr lang="en-US" sz="2400" dirty="0">
                <a:latin typeface="Times New Roman" panose="02020603050405020304" pitchFamily="18" charset="0"/>
                <a:ea typeface="Calibri" panose="020F0502020204030204" pitchFamily="34" charset="0"/>
              </a:rPr>
              <a:t> w 1991 r., </a:t>
            </a:r>
            <a:endParaRPr lang="pl-PL" sz="2400" dirty="0">
              <a:latin typeface="Times New Roman" panose="02020603050405020304" pitchFamily="18" charset="0"/>
              <a:ea typeface="Calibri" panose="020F0502020204030204" pitchFamily="34" charset="0"/>
            </a:endParaRPr>
          </a:p>
          <a:p>
            <a:pPr>
              <a:lnSpc>
                <a:spcPct val="107000"/>
              </a:lnSpc>
              <a:spcAft>
                <a:spcPts val="0"/>
              </a:spcAft>
            </a:pPr>
            <a:r>
              <a:rPr lang="en-US"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WHO</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latin typeface="Times New Roman" panose="02020603050405020304" pitchFamily="18" charset="0"/>
                <a:ea typeface="Calibri" panose="020F0502020204030204" pitchFamily="34" charset="0"/>
                <a:cs typeface="Times New Roman" panose="02020603050405020304" pitchFamily="18" charset="0"/>
              </a:rPr>
              <a:t>Światowa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Organizacja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Zdrowia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ang.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pl-PL" sz="2400" i="1" dirty="0">
                <a:latin typeface="Times New Roman" panose="02020603050405020304" pitchFamily="18" charset="0"/>
                <a:ea typeface="Calibri" panose="020F0502020204030204" pitchFamily="34" charset="0"/>
                <a:cs typeface="Times New Roman" panose="02020603050405020304" pitchFamily="18" charset="0"/>
              </a:rPr>
              <a:t>World </a:t>
            </a:r>
            <a:r>
              <a:rPr lang="pl-PL" sz="2400" i="1" dirty="0" err="1">
                <a:latin typeface="Times New Roman" panose="02020603050405020304" pitchFamily="18" charset="0"/>
                <a:ea typeface="Calibri" panose="020F0502020204030204" pitchFamily="34" charset="0"/>
                <a:cs typeface="Times New Roman" panose="02020603050405020304" pitchFamily="18" charset="0"/>
              </a:rPr>
              <a:t>Health</a:t>
            </a:r>
            <a:r>
              <a:rPr lang="pl-PL" sz="2400" i="1" dirty="0">
                <a:latin typeface="Times New Roman" panose="02020603050405020304" pitchFamily="18" charset="0"/>
                <a:ea typeface="Calibri" panose="020F0502020204030204" pitchFamily="34" charset="0"/>
                <a:cs typeface="Times New Roman" panose="02020603050405020304" pitchFamily="18" charset="0"/>
              </a:rPr>
              <a:t> Organization</a:t>
            </a:r>
            <a:r>
              <a:rPr lang="pl-PL" sz="2400" dirty="0">
                <a:latin typeface="Times New Roman" panose="02020603050405020304" pitchFamily="18" charset="0"/>
                <a:ea typeface="Calibri" panose="020F0502020204030204" pitchFamily="34" charset="0"/>
                <a:cs typeface="Times New Roman" panose="02020603050405020304" pitchFamily="18" charset="0"/>
              </a:rPr>
              <a:t>) utworzona w 1948 r., </a:t>
            </a:r>
          </a:p>
          <a:p>
            <a:pPr>
              <a:lnSpc>
                <a:spcPct val="107000"/>
              </a:lnSpc>
              <a:spcAft>
                <a:spcPts val="0"/>
              </a:spcAft>
            </a:pPr>
            <a:r>
              <a:rPr lang="pl-PL"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FDA</a:t>
            </a:r>
            <a:r>
              <a:rPr lang="pl-PL" sz="2400" dirty="0">
                <a:latin typeface="Times New Roman" panose="02020603050405020304" pitchFamily="18" charset="0"/>
                <a:ea typeface="Calibri" panose="020F0502020204030204" pitchFamily="34" charset="0"/>
                <a:cs typeface="Times New Roman" panose="02020603050405020304" pitchFamily="18" charset="0"/>
              </a:rPr>
              <a:t> - amerykańska rządowa Agencja Żywności i Leków (ang. </a:t>
            </a:r>
            <a:r>
              <a:rPr lang="pl-PL" sz="2400" i="1" dirty="0">
                <a:latin typeface="Times New Roman" panose="02020603050405020304" pitchFamily="18" charset="0"/>
                <a:ea typeface="Calibri" panose="020F0502020204030204" pitchFamily="34" charset="0"/>
                <a:cs typeface="Times New Roman" panose="02020603050405020304" pitchFamily="18" charset="0"/>
              </a:rPr>
              <a:t>Food and </a:t>
            </a:r>
            <a:r>
              <a:rPr lang="pl-PL" sz="2400" i="1" dirty="0" err="1">
                <a:latin typeface="Times New Roman" panose="02020603050405020304" pitchFamily="18" charset="0"/>
                <a:ea typeface="Calibri" panose="020F0502020204030204" pitchFamily="34" charset="0"/>
                <a:cs typeface="Times New Roman" panose="02020603050405020304" pitchFamily="18" charset="0"/>
              </a:rPr>
              <a:t>Drug</a:t>
            </a:r>
            <a:r>
              <a:rPr lang="pl-PL" sz="2400" i="1" dirty="0">
                <a:latin typeface="Times New Roman" panose="02020603050405020304" pitchFamily="18" charset="0"/>
                <a:ea typeface="Calibri" panose="020F0502020204030204" pitchFamily="34" charset="0"/>
                <a:cs typeface="Times New Roman" panose="02020603050405020304" pitchFamily="18" charset="0"/>
              </a:rPr>
              <a:t> Administration</a:t>
            </a:r>
            <a:r>
              <a:rPr lang="pl-PL" sz="2400" dirty="0">
                <a:latin typeface="Times New Roman" panose="02020603050405020304" pitchFamily="18" charset="0"/>
                <a:ea typeface="Calibri" panose="020F0502020204030204" pitchFamily="34" charset="0"/>
                <a:cs typeface="Times New Roman" panose="02020603050405020304" pitchFamily="18" charset="0"/>
              </a:rPr>
              <a:t>) utworzona w 1906 r. </a:t>
            </a:r>
          </a:p>
          <a:p>
            <a:pPr>
              <a:lnSpc>
                <a:spcPct val="107000"/>
              </a:lnSpc>
              <a:spcAft>
                <a:spcPts val="0"/>
              </a:spcAft>
            </a:pPr>
            <a:r>
              <a:rPr lang="pl-PL"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EMA</a:t>
            </a:r>
            <a:r>
              <a:rPr lang="pl-PL" sz="2400" dirty="0">
                <a:latin typeface="Times New Roman" panose="02020603050405020304" pitchFamily="18" charset="0"/>
                <a:ea typeface="Calibri" panose="020F0502020204030204" pitchFamily="34" charset="0"/>
                <a:cs typeface="Times New Roman" panose="02020603050405020304" pitchFamily="18" charset="0"/>
              </a:rPr>
              <a:t> - Europejska Agencja Leków (ang. </a:t>
            </a:r>
            <a:r>
              <a:rPr lang="pl-PL" sz="2400" i="1" dirty="0" err="1">
                <a:latin typeface="Times New Roman" panose="02020603050405020304" pitchFamily="18" charset="0"/>
                <a:ea typeface="Calibri" panose="020F0502020204030204" pitchFamily="34" charset="0"/>
                <a:cs typeface="Times New Roman" panose="02020603050405020304" pitchFamily="18" charset="0"/>
              </a:rPr>
              <a:t>European</a:t>
            </a:r>
            <a:r>
              <a:rPr lang="pl-PL" sz="2400" i="1" dirty="0">
                <a:latin typeface="Times New Roman" panose="02020603050405020304" pitchFamily="18" charset="0"/>
                <a:ea typeface="Calibri" panose="020F0502020204030204" pitchFamily="34" charset="0"/>
                <a:cs typeface="Times New Roman" panose="02020603050405020304" pitchFamily="18" charset="0"/>
              </a:rPr>
              <a:t> </a:t>
            </a:r>
            <a:r>
              <a:rPr lang="pl-PL" sz="2400" i="1" dirty="0" err="1">
                <a:latin typeface="Times New Roman" panose="02020603050405020304" pitchFamily="18" charset="0"/>
                <a:ea typeface="Calibri" panose="020F0502020204030204" pitchFamily="34" charset="0"/>
                <a:cs typeface="Times New Roman" panose="02020603050405020304" pitchFamily="18" charset="0"/>
              </a:rPr>
              <a:t>Medicines</a:t>
            </a:r>
            <a:r>
              <a:rPr lang="pl-PL" sz="2400" i="1" dirty="0">
                <a:latin typeface="Times New Roman" panose="02020603050405020304" pitchFamily="18" charset="0"/>
                <a:ea typeface="Calibri" panose="020F0502020204030204" pitchFamily="34" charset="0"/>
                <a:cs typeface="Times New Roman" panose="02020603050405020304" pitchFamily="18" charset="0"/>
              </a:rPr>
              <a:t> </a:t>
            </a:r>
            <a:r>
              <a:rPr lang="pl-PL" sz="2400" i="1" dirty="0" err="1">
                <a:latin typeface="Times New Roman" panose="02020603050405020304" pitchFamily="18" charset="0"/>
                <a:ea typeface="Calibri" panose="020F0502020204030204" pitchFamily="34" charset="0"/>
                <a:cs typeface="Times New Roman" panose="02020603050405020304" pitchFamily="18" charset="0"/>
              </a:rPr>
              <a:t>Agency</a:t>
            </a:r>
            <a:r>
              <a:rPr lang="pl-PL" sz="2400" dirty="0">
                <a:latin typeface="Times New Roman" panose="02020603050405020304" pitchFamily="18" charset="0"/>
                <a:ea typeface="Calibri" panose="020F0502020204030204" pitchFamily="34" charset="0"/>
                <a:cs typeface="Times New Roman" panose="02020603050405020304" pitchFamily="18" charset="0"/>
              </a:rPr>
              <a:t>), utworzona w 1995 r. jako EMEA</a:t>
            </a:r>
          </a:p>
          <a:p>
            <a:pPr>
              <a:lnSpc>
                <a:spcPct val="107000"/>
              </a:lnSpc>
              <a:spcAft>
                <a:spcPts val="0"/>
              </a:spcAft>
            </a:pPr>
            <a:r>
              <a:rPr lang="pl-PL" sz="2400" b="1" dirty="0">
                <a:solidFill>
                  <a:srgbClr val="FF0000"/>
                </a:solidFill>
                <a:latin typeface="Times New Roman" panose="02020603050405020304" pitchFamily="18" charset="0"/>
                <a:ea typeface="Calibri" panose="020F0502020204030204" pitchFamily="34" charset="0"/>
              </a:rPr>
              <a:t>PAT</a:t>
            </a:r>
            <a:r>
              <a:rPr lang="pl-PL" sz="2400" dirty="0">
                <a:solidFill>
                  <a:srgbClr val="000000"/>
                </a:solidFill>
                <a:latin typeface="Times New Roman" panose="02020603050405020304" pitchFamily="18" charset="0"/>
                <a:ea typeface="Calibri" panose="020F0502020204030204" pitchFamily="34" charset="0"/>
              </a:rPr>
              <a:t> Technologia Analizy Procesów. Jest to system obejmujący zintegrowane analizy chemiczne, fizyczne, mikrobiologiczne i matematyczne projektowania, produkcji i kontroli jakości leku.</a:t>
            </a:r>
            <a:endParaRPr lang="pl-PL" sz="2400" b="1" i="1" dirty="0"/>
          </a:p>
        </p:txBody>
      </p:sp>
    </p:spTree>
    <p:extLst>
      <p:ext uri="{BB962C8B-B14F-4D97-AF65-F5344CB8AC3E}">
        <p14:creationId xmlns:p14="http://schemas.microsoft.com/office/powerpoint/2010/main" val="4126872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65760" y="609892"/>
            <a:ext cx="8412480" cy="5632311"/>
          </a:xfrm>
          <a:prstGeom prst="rect">
            <a:avLst/>
          </a:prstGeom>
        </p:spPr>
        <p:txBody>
          <a:bodyPr wrap="square">
            <a:spAutoFit/>
          </a:bodyPr>
          <a:lstStyle/>
          <a:p>
            <a:r>
              <a:rPr lang="pl-PL" sz="2400" b="1" dirty="0">
                <a:solidFill>
                  <a:srgbClr val="002060"/>
                </a:solidFill>
                <a:latin typeface="Times New Roman" panose="02020603050405020304" pitchFamily="18" charset="0"/>
                <a:ea typeface="Times New Roman" panose="02020603050405020304" pitchFamily="18" charset="0"/>
              </a:rPr>
              <a:t>REALIZACJA PROCESU ANALITYCZNEGO ODBYWA SIĘ W CZTERECH OBSZARACH </a:t>
            </a:r>
          </a:p>
          <a:p>
            <a:endParaRPr lang="pl-PL" sz="2400" b="1" i="1" dirty="0">
              <a:solidFill>
                <a:srgbClr val="002060"/>
              </a:solidFill>
              <a:latin typeface="Times New Roman" panose="02020603050405020304" pitchFamily="18" charset="0"/>
            </a:endParaRPr>
          </a:p>
          <a:p>
            <a:pPr marL="457200" indent="-457200" algn="just">
              <a:buAutoNum type="arabicPeriod"/>
            </a:pPr>
            <a:r>
              <a:rPr lang="pl-PL" sz="2400" b="1" dirty="0">
                <a:latin typeface="Times New Roman" panose="02020603050405020304" pitchFamily="18" charset="0"/>
              </a:rPr>
              <a:t>Praca koncepcyjna, oparta na wiedzy analityka i źródłach podstawowych informacji – rozpoczyna pracę oraz prowadzi do weryfikacji i ustaleń na wszystkich etapach procesu</a:t>
            </a:r>
          </a:p>
          <a:p>
            <a:pPr marL="457200" indent="-457200">
              <a:buAutoNum type="arabicPeriod"/>
            </a:pPr>
            <a:endParaRPr lang="pl-PL" sz="2400" b="1" dirty="0">
              <a:latin typeface="Times New Roman" panose="02020603050405020304" pitchFamily="18" charset="0"/>
            </a:endParaRPr>
          </a:p>
          <a:p>
            <a:pPr marL="457200" indent="-457200" algn="just">
              <a:buAutoNum type="arabicPeriod"/>
            </a:pPr>
            <a:r>
              <a:rPr lang="pl-PL" sz="2400" b="1" dirty="0">
                <a:solidFill>
                  <a:srgbClr val="FF0000"/>
                </a:solidFill>
                <a:latin typeface="Times New Roman" panose="02020603050405020304" pitchFamily="18" charset="0"/>
              </a:rPr>
              <a:t>Wybór i ustalenie procedury analitycznej – od pobrania próbki do interpretacji wyników</a:t>
            </a:r>
            <a:r>
              <a:rPr lang="pl-PL" sz="2400" dirty="0">
                <a:solidFill>
                  <a:srgbClr val="FF0000"/>
                </a:solidFill>
              </a:rPr>
              <a:t> </a:t>
            </a:r>
          </a:p>
          <a:p>
            <a:pPr marL="457200" indent="-457200">
              <a:buAutoNum type="arabicPeriod"/>
            </a:pPr>
            <a:endParaRPr lang="pl-PL" sz="2400" dirty="0"/>
          </a:p>
          <a:p>
            <a:pPr marL="457200" indent="-457200" algn="just">
              <a:buAutoNum type="arabicPeriod"/>
            </a:pPr>
            <a:r>
              <a:rPr lang="pl-PL" sz="2400" b="1" dirty="0">
                <a:solidFill>
                  <a:srgbClr val="7030A0"/>
                </a:solidFill>
                <a:latin typeface="Times New Roman" panose="02020603050405020304" pitchFamily="18" charset="0"/>
              </a:rPr>
              <a:t>Wybór postępowania analitycznego, jego przygotowanie i realizacja w pełnym zakresie</a:t>
            </a:r>
          </a:p>
          <a:p>
            <a:pPr marL="457200" indent="-457200">
              <a:buAutoNum type="arabicPeriod"/>
            </a:pPr>
            <a:endParaRPr lang="pl-PL" sz="2400" b="1" dirty="0">
              <a:latin typeface="Times New Roman" panose="02020603050405020304" pitchFamily="18" charset="0"/>
            </a:endParaRPr>
          </a:p>
          <a:p>
            <a:pPr marL="457200" indent="-457200">
              <a:buAutoNum type="arabicPeriod"/>
            </a:pPr>
            <a:r>
              <a:rPr lang="pl-PL" sz="2400" b="1" dirty="0">
                <a:solidFill>
                  <a:srgbClr val="00B050"/>
                </a:solidFill>
                <a:latin typeface="Times New Roman" panose="02020603050405020304" pitchFamily="18" charset="0"/>
              </a:rPr>
              <a:t>Ocena wiarygodności wyników analizy </a:t>
            </a:r>
          </a:p>
        </p:txBody>
      </p:sp>
    </p:spTree>
    <p:extLst>
      <p:ext uri="{BB962C8B-B14F-4D97-AF65-F5344CB8AC3E}">
        <p14:creationId xmlns:p14="http://schemas.microsoft.com/office/powerpoint/2010/main" val="1527775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A03FFB79-ED9E-4DC2-B380-1ABA2CB2ED36}"/>
              </a:ext>
            </a:extLst>
          </p:cNvPr>
          <p:cNvSpPr/>
          <p:nvPr/>
        </p:nvSpPr>
        <p:spPr>
          <a:xfrm>
            <a:off x="116732" y="496563"/>
            <a:ext cx="8745166" cy="5693866"/>
          </a:xfrm>
          <a:prstGeom prst="rect">
            <a:avLst/>
          </a:prstGeom>
        </p:spPr>
        <p:txBody>
          <a:bodyPr wrap="square">
            <a:spAutoFit/>
          </a:bodyPr>
          <a:lstStyle/>
          <a:p>
            <a:pPr algn="just">
              <a:spcAft>
                <a:spcPts val="0"/>
              </a:spcAft>
            </a:pPr>
            <a:r>
              <a:rPr lang="pl-PL" sz="2800" dirty="0">
                <a:latin typeface="Times New Roman" panose="02020603050405020304" pitchFamily="18" charset="0"/>
                <a:ea typeface="Calibri" panose="020F0502020204030204" pitchFamily="34" charset="0"/>
                <a:cs typeface="Times New Roman" panose="02020603050405020304" pitchFamily="18" charset="0"/>
              </a:rPr>
              <a:t>Analiza chemiczna realizowana jest poprzez zastosowanie wielu technik i metod w celu uzyskania i oszacowania informacji o istocie materii. </a:t>
            </a:r>
          </a:p>
          <a:p>
            <a:pPr algn="just">
              <a:spcAft>
                <a:spcPts val="0"/>
              </a:spcAft>
            </a:pPr>
            <a:r>
              <a:rPr lang="pl-PL" sz="2800" dirty="0">
                <a:latin typeface="Times New Roman" panose="02020603050405020304" pitchFamily="18" charset="0"/>
                <a:ea typeface="Calibri" panose="020F0502020204030204" pitchFamily="34" charset="0"/>
                <a:cs typeface="Times New Roman" panose="02020603050405020304" pitchFamily="18" charset="0"/>
              </a:rPr>
              <a:t>Różnorodność i wielość metod analitycznych nie jest przypadkowa. Wskazany </a:t>
            </a:r>
            <a:r>
              <a:rPr lang="pl-PL" sz="2800" dirty="0" err="1">
                <a:latin typeface="Times New Roman" panose="02020603050405020304" pitchFamily="18" charset="0"/>
                <a:ea typeface="Calibri" panose="020F0502020204030204" pitchFamily="34" charset="0"/>
                <a:cs typeface="Times New Roman" panose="02020603050405020304" pitchFamily="18" charset="0"/>
              </a:rPr>
              <a:t>analit</a:t>
            </a:r>
            <a:r>
              <a:rPr lang="pl-PL" sz="2800" dirty="0">
                <a:latin typeface="Times New Roman" panose="02020603050405020304" pitchFamily="18" charset="0"/>
                <a:ea typeface="Calibri" panose="020F0502020204030204" pitchFamily="34" charset="0"/>
                <a:cs typeface="Times New Roman" panose="02020603050405020304" pitchFamily="18" charset="0"/>
              </a:rPr>
              <a:t> zbadać można wieloma sposobami. Zwykle jednak wybierana jest jedna konkretna metoda, która pozwala na uzyskanie poprawnego wyniku analizy. </a:t>
            </a:r>
          </a:p>
          <a:p>
            <a:pPr algn="just">
              <a:spcAft>
                <a:spcPts val="0"/>
              </a:spcAft>
            </a:pPr>
            <a:r>
              <a:rPr lang="pl-PL" sz="2800" dirty="0">
                <a:latin typeface="Times New Roman" panose="02020603050405020304" pitchFamily="18" charset="0"/>
                <a:ea typeface="Times New Roman" panose="02020603050405020304" pitchFamily="18" charset="0"/>
                <a:cs typeface="Times New Roman" panose="02020603050405020304" pitchFamily="18" charset="0"/>
              </a:rPr>
              <a:t>Wyborem metody analitycznej, zastosowanej do rozwiązania konkretnego zadania, kierują różnie potrzeby i ograniczenia. </a:t>
            </a:r>
          </a:p>
          <a:p>
            <a:pPr algn="just">
              <a:spcAft>
                <a:spcPts val="0"/>
              </a:spcAft>
            </a:pPr>
            <a:r>
              <a:rPr lang="pl-PL" sz="2800" dirty="0">
                <a:latin typeface="Times New Roman" panose="02020603050405020304" pitchFamily="18" charset="0"/>
                <a:ea typeface="Times New Roman" panose="02020603050405020304" pitchFamily="18" charset="0"/>
                <a:cs typeface="Times New Roman" panose="02020603050405020304" pitchFamily="18" charset="0"/>
              </a:rPr>
              <a:t>Wybór zależy zarówno od właściwości analizowanej próbki, jak i od postawionego zadania analitycznego</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30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00501" y="240804"/>
            <a:ext cx="8093123" cy="6617196"/>
          </a:xfrm>
          <a:prstGeom prst="rect">
            <a:avLst/>
          </a:prstGeom>
        </p:spPr>
        <p:txBody>
          <a:bodyPr wrap="square">
            <a:spAutoFit/>
          </a:bodyPr>
          <a:lstStyle/>
          <a:p>
            <a:pPr algn="ctr">
              <a:spcAft>
                <a:spcPts val="0"/>
              </a:spcAft>
            </a:pPr>
            <a:r>
              <a:rPr lang="pl-PL" sz="2400" b="1" dirty="0">
                <a:solidFill>
                  <a:srgbClr val="002060"/>
                </a:solidFill>
                <a:latin typeface="Times New Roman" panose="02020603050405020304" pitchFamily="18" charset="0"/>
                <a:ea typeface="Times New Roman" panose="02020603050405020304" pitchFamily="18" charset="0"/>
              </a:rPr>
              <a:t>KOLEJNE ETAPY REALIZACJI PROCESU ANALITYCZNEGO </a:t>
            </a:r>
          </a:p>
          <a:p>
            <a:pPr algn="ctr">
              <a:spcAft>
                <a:spcPts val="0"/>
              </a:spcAft>
            </a:pPr>
            <a:r>
              <a:rPr lang="pl-PL" sz="2400" b="1" dirty="0">
                <a:solidFill>
                  <a:srgbClr val="002060"/>
                </a:solidFill>
                <a:latin typeface="Times New Roman" panose="02020603050405020304" pitchFamily="18" charset="0"/>
                <a:ea typeface="Times New Roman" panose="02020603050405020304" pitchFamily="18" charset="0"/>
              </a:rPr>
              <a:t>ZAKRES KONIECZNYCH PRAC PODSTAWOWYCH ORAZ WSPÓŁPRACY </a:t>
            </a:r>
            <a:r>
              <a:rPr lang="pl-PL" sz="2400" b="1" dirty="0">
                <a:solidFill>
                  <a:srgbClr val="00B050"/>
                </a:solidFill>
                <a:latin typeface="Times New Roman" panose="02020603050405020304" pitchFamily="18" charset="0"/>
                <a:ea typeface="Times New Roman" panose="02020603050405020304" pitchFamily="18" charset="0"/>
              </a:rPr>
              <a:t>ZLECENIODAWCY</a:t>
            </a:r>
            <a:r>
              <a:rPr lang="pl-PL" sz="2400" b="1" dirty="0">
                <a:solidFill>
                  <a:srgbClr val="002060"/>
                </a:solidFill>
                <a:latin typeface="Times New Roman" panose="02020603050405020304" pitchFamily="18" charset="0"/>
                <a:ea typeface="Times New Roman" panose="02020603050405020304" pitchFamily="18" charset="0"/>
              </a:rPr>
              <a:t> I </a:t>
            </a:r>
            <a:r>
              <a:rPr lang="pl-PL" sz="2400" b="1" dirty="0">
                <a:solidFill>
                  <a:srgbClr val="FF0000"/>
                </a:solidFill>
                <a:latin typeface="Times New Roman" panose="02020603050405020304" pitchFamily="18" charset="0"/>
                <a:ea typeface="Times New Roman" panose="02020603050405020304" pitchFamily="18" charset="0"/>
              </a:rPr>
              <a:t>ANALITYKA</a:t>
            </a:r>
            <a:r>
              <a:rPr lang="pl-PL" sz="2400" b="1" dirty="0">
                <a:solidFill>
                  <a:srgbClr val="002060"/>
                </a:solidFill>
                <a:latin typeface="Times New Roman" panose="02020603050405020304" pitchFamily="18" charset="0"/>
                <a:ea typeface="Times New Roman" panose="02020603050405020304" pitchFamily="18" charset="0"/>
              </a:rPr>
              <a:t> </a:t>
            </a:r>
          </a:p>
          <a:p>
            <a:pPr algn="ctr">
              <a:spcAft>
                <a:spcPts val="0"/>
              </a:spcAft>
            </a:pPr>
            <a:endParaRPr lang="pl-PL" sz="2400" b="1" i="1" dirty="0">
              <a:solidFill>
                <a:srgbClr val="002060"/>
              </a:solidFill>
              <a:latin typeface="Times New Roman" panose="02020603050405020304" pitchFamily="18" charset="0"/>
              <a:ea typeface="Times New Roman" panose="02020603050405020304" pitchFamily="18" charset="0"/>
            </a:endParaRPr>
          </a:p>
          <a:p>
            <a:pPr>
              <a:spcAft>
                <a:spcPts val="0"/>
              </a:spcAft>
            </a:pPr>
            <a:r>
              <a:rPr lang="pl-PL" sz="2800" dirty="0">
                <a:latin typeface="Times New Roman" panose="02020603050405020304" pitchFamily="18" charset="0"/>
                <a:ea typeface="Times New Roman" panose="02020603050405020304" pitchFamily="18" charset="0"/>
              </a:rPr>
              <a:t>1. Ogólne określenie problemu (</a:t>
            </a:r>
            <a:r>
              <a:rPr lang="pl-PL" sz="2800" b="1" dirty="0">
                <a:solidFill>
                  <a:srgbClr val="00B050"/>
                </a:solidFill>
                <a:latin typeface="Times New Roman" panose="02020603050405020304" pitchFamily="18" charset="0"/>
                <a:ea typeface="Times New Roman" panose="02020603050405020304" pitchFamily="18" charset="0"/>
              </a:rPr>
              <a:t>Z</a:t>
            </a:r>
            <a:r>
              <a:rPr lang="pl-PL" sz="2800" dirty="0">
                <a:latin typeface="Times New Roman" panose="02020603050405020304" pitchFamily="18" charset="0"/>
                <a:ea typeface="Times New Roman" panose="02020603050405020304" pitchFamily="18" charset="0"/>
              </a:rPr>
              <a:t>)</a:t>
            </a:r>
          </a:p>
          <a:p>
            <a:pPr>
              <a:spcAft>
                <a:spcPts val="0"/>
              </a:spcAft>
            </a:pPr>
            <a:r>
              <a:rPr lang="pl-PL" sz="2800" dirty="0">
                <a:latin typeface="Times New Roman" panose="02020603050405020304" pitchFamily="18" charset="0"/>
                <a:ea typeface="Times New Roman" panose="02020603050405020304" pitchFamily="18" charset="0"/>
              </a:rPr>
              <a:t>2. Określenie analitycznych aspektów problemu (</a:t>
            </a:r>
            <a:r>
              <a:rPr lang="pl-PL" sz="2800" b="1" dirty="0">
                <a:solidFill>
                  <a:srgbClr val="00B050"/>
                </a:solidFill>
                <a:latin typeface="Times New Roman" panose="02020603050405020304" pitchFamily="18" charset="0"/>
                <a:ea typeface="Times New Roman" panose="02020603050405020304" pitchFamily="18" charset="0"/>
              </a:rPr>
              <a:t>Z</a:t>
            </a:r>
            <a:r>
              <a:rPr lang="pl-PL" sz="2800" dirty="0">
                <a:latin typeface="Times New Roman" panose="02020603050405020304" pitchFamily="18" charset="0"/>
                <a:ea typeface="Times New Roman" panose="02020603050405020304" pitchFamily="18" charset="0"/>
              </a:rPr>
              <a:t>, </a:t>
            </a:r>
            <a:r>
              <a:rPr lang="pl-PL" sz="2800" b="1" dirty="0">
                <a:solidFill>
                  <a:srgbClr val="FF0000"/>
                </a:solidFill>
                <a:latin typeface="Times New Roman" panose="02020603050405020304" pitchFamily="18" charset="0"/>
                <a:ea typeface="Times New Roman" panose="02020603050405020304" pitchFamily="18" charset="0"/>
              </a:rPr>
              <a:t>A</a:t>
            </a:r>
            <a:r>
              <a:rPr lang="pl-PL" sz="2800" dirty="0">
                <a:latin typeface="Times New Roman" panose="02020603050405020304" pitchFamily="18" charset="0"/>
                <a:ea typeface="Times New Roman" panose="02020603050405020304" pitchFamily="18" charset="0"/>
              </a:rPr>
              <a:t>)</a:t>
            </a:r>
          </a:p>
          <a:p>
            <a:pPr>
              <a:spcAft>
                <a:spcPts val="0"/>
              </a:spcAft>
            </a:pPr>
            <a:r>
              <a:rPr lang="pl-PL" sz="2800" dirty="0">
                <a:latin typeface="Times New Roman" panose="02020603050405020304" pitchFamily="18" charset="0"/>
                <a:ea typeface="Times New Roman" panose="02020603050405020304" pitchFamily="18" charset="0"/>
              </a:rPr>
              <a:t>3. Wybór procedury analitycznej (</a:t>
            </a:r>
            <a:r>
              <a:rPr lang="pl-PL" sz="2800" b="1" dirty="0">
                <a:solidFill>
                  <a:srgbClr val="FF0000"/>
                </a:solidFill>
                <a:latin typeface="Times New Roman" panose="02020603050405020304" pitchFamily="18" charset="0"/>
                <a:ea typeface="Times New Roman" panose="02020603050405020304" pitchFamily="18" charset="0"/>
              </a:rPr>
              <a:t>A</a:t>
            </a:r>
            <a:r>
              <a:rPr lang="pl-PL" sz="2800" dirty="0">
                <a:latin typeface="Times New Roman" panose="02020603050405020304" pitchFamily="18" charset="0"/>
                <a:ea typeface="Times New Roman" panose="02020603050405020304" pitchFamily="18" charset="0"/>
              </a:rPr>
              <a:t>, </a:t>
            </a:r>
            <a:r>
              <a:rPr lang="pl-PL" sz="2800" b="1" dirty="0">
                <a:solidFill>
                  <a:srgbClr val="00B050"/>
                </a:solidFill>
                <a:latin typeface="Times New Roman" panose="02020603050405020304" pitchFamily="18" charset="0"/>
                <a:ea typeface="Times New Roman" panose="02020603050405020304" pitchFamily="18" charset="0"/>
              </a:rPr>
              <a:t>Z</a:t>
            </a:r>
            <a:r>
              <a:rPr lang="pl-PL" sz="2800" dirty="0">
                <a:latin typeface="Times New Roman" panose="02020603050405020304" pitchFamily="18" charset="0"/>
                <a:ea typeface="Times New Roman" panose="02020603050405020304" pitchFamily="18" charset="0"/>
              </a:rPr>
              <a:t>)</a:t>
            </a:r>
          </a:p>
          <a:p>
            <a:pPr>
              <a:spcAft>
                <a:spcPts val="0"/>
              </a:spcAft>
            </a:pPr>
            <a:r>
              <a:rPr lang="pl-PL" sz="2800" dirty="0">
                <a:latin typeface="Times New Roman" panose="02020603050405020304" pitchFamily="18" charset="0"/>
                <a:ea typeface="Times New Roman" panose="02020603050405020304" pitchFamily="18" charset="0"/>
              </a:rPr>
              <a:t>4. Pobieranie próbek (</a:t>
            </a:r>
            <a:r>
              <a:rPr lang="pl-PL" sz="2800" b="1" dirty="0">
                <a:solidFill>
                  <a:srgbClr val="00B050"/>
                </a:solidFill>
                <a:latin typeface="Times New Roman" panose="02020603050405020304" pitchFamily="18" charset="0"/>
                <a:ea typeface="Times New Roman" panose="02020603050405020304" pitchFamily="18" charset="0"/>
              </a:rPr>
              <a:t>Z</a:t>
            </a:r>
            <a:r>
              <a:rPr lang="pl-PL" sz="2800" dirty="0">
                <a:latin typeface="Times New Roman" panose="02020603050405020304" pitchFamily="18" charset="0"/>
                <a:ea typeface="Times New Roman" panose="02020603050405020304" pitchFamily="18" charset="0"/>
              </a:rPr>
              <a:t>+</a:t>
            </a:r>
            <a:r>
              <a:rPr lang="pl-PL" sz="2800" b="1" dirty="0">
                <a:solidFill>
                  <a:srgbClr val="FF0000"/>
                </a:solidFill>
                <a:latin typeface="Times New Roman" panose="02020603050405020304" pitchFamily="18" charset="0"/>
                <a:ea typeface="Times New Roman" panose="02020603050405020304" pitchFamily="18" charset="0"/>
              </a:rPr>
              <a:t>A</a:t>
            </a:r>
            <a:r>
              <a:rPr lang="pl-PL" sz="2800" dirty="0">
                <a:latin typeface="Times New Roman" panose="02020603050405020304" pitchFamily="18" charset="0"/>
                <a:ea typeface="Times New Roman" panose="02020603050405020304" pitchFamily="18" charset="0"/>
              </a:rPr>
              <a:t>)</a:t>
            </a:r>
          </a:p>
          <a:p>
            <a:pPr>
              <a:spcAft>
                <a:spcPts val="0"/>
              </a:spcAft>
            </a:pPr>
            <a:r>
              <a:rPr lang="pl-PL" sz="2800" dirty="0">
                <a:latin typeface="Times New Roman" panose="02020603050405020304" pitchFamily="18" charset="0"/>
                <a:ea typeface="Times New Roman" panose="02020603050405020304" pitchFamily="18" charset="0"/>
              </a:rPr>
              <a:t>5. Przygotowanie próbki (</a:t>
            </a:r>
            <a:r>
              <a:rPr lang="pl-PL" sz="2800" b="1" dirty="0">
                <a:solidFill>
                  <a:srgbClr val="FF0000"/>
                </a:solidFill>
                <a:latin typeface="Times New Roman" panose="02020603050405020304" pitchFamily="18" charset="0"/>
                <a:ea typeface="Times New Roman" panose="02020603050405020304" pitchFamily="18" charset="0"/>
              </a:rPr>
              <a:t>A</a:t>
            </a:r>
            <a:r>
              <a:rPr lang="pl-PL" sz="2800" dirty="0">
                <a:latin typeface="Times New Roman" panose="02020603050405020304" pitchFamily="18" charset="0"/>
                <a:ea typeface="Times New Roman" panose="02020603050405020304" pitchFamily="18" charset="0"/>
              </a:rPr>
              <a:t>)</a:t>
            </a:r>
          </a:p>
          <a:p>
            <a:pPr>
              <a:spcAft>
                <a:spcPts val="0"/>
              </a:spcAft>
            </a:pPr>
            <a:r>
              <a:rPr lang="pl-PL" sz="2800" dirty="0">
                <a:latin typeface="Times New Roman" panose="02020603050405020304" pitchFamily="18" charset="0"/>
                <a:ea typeface="Times New Roman" panose="02020603050405020304" pitchFamily="18" charset="0"/>
              </a:rPr>
              <a:t>6. Wykonanie pomiarów (</a:t>
            </a:r>
            <a:r>
              <a:rPr lang="pl-PL" sz="2800" b="1" dirty="0">
                <a:solidFill>
                  <a:srgbClr val="FF0000"/>
                </a:solidFill>
                <a:latin typeface="Times New Roman" panose="02020603050405020304" pitchFamily="18" charset="0"/>
                <a:ea typeface="Times New Roman" panose="02020603050405020304" pitchFamily="18" charset="0"/>
              </a:rPr>
              <a:t>A</a:t>
            </a:r>
            <a:r>
              <a:rPr lang="pl-PL" sz="2800" dirty="0">
                <a:latin typeface="Times New Roman" panose="02020603050405020304" pitchFamily="18" charset="0"/>
                <a:ea typeface="Times New Roman" panose="02020603050405020304" pitchFamily="18" charset="0"/>
              </a:rPr>
              <a:t>)</a:t>
            </a:r>
          </a:p>
          <a:p>
            <a:pPr>
              <a:spcAft>
                <a:spcPts val="0"/>
              </a:spcAft>
            </a:pPr>
            <a:r>
              <a:rPr lang="pl-PL" sz="2800" dirty="0">
                <a:latin typeface="Times New Roman" panose="02020603050405020304" pitchFamily="18" charset="0"/>
                <a:ea typeface="Times New Roman" panose="02020603050405020304" pitchFamily="18" charset="0"/>
              </a:rPr>
              <a:t>7. Opracowanie wyników (</a:t>
            </a:r>
            <a:r>
              <a:rPr lang="pl-PL" sz="2800" b="1" dirty="0">
                <a:solidFill>
                  <a:srgbClr val="FF0000"/>
                </a:solidFill>
                <a:latin typeface="Times New Roman" panose="02020603050405020304" pitchFamily="18" charset="0"/>
                <a:ea typeface="Times New Roman" panose="02020603050405020304" pitchFamily="18" charset="0"/>
              </a:rPr>
              <a:t>A</a:t>
            </a:r>
            <a:r>
              <a:rPr lang="pl-PL" sz="2800" dirty="0">
                <a:latin typeface="Times New Roman" panose="02020603050405020304" pitchFamily="18" charset="0"/>
                <a:ea typeface="Times New Roman" panose="02020603050405020304" pitchFamily="18" charset="0"/>
              </a:rPr>
              <a:t>)</a:t>
            </a:r>
          </a:p>
          <a:p>
            <a:pPr>
              <a:spcAft>
                <a:spcPts val="0"/>
              </a:spcAft>
            </a:pPr>
            <a:r>
              <a:rPr lang="pl-PL" sz="2800" dirty="0">
                <a:latin typeface="Times New Roman" panose="02020603050405020304" pitchFamily="18" charset="0"/>
                <a:ea typeface="Times New Roman" panose="02020603050405020304" pitchFamily="18" charset="0"/>
              </a:rPr>
              <a:t>8. Wnioskowanie (</a:t>
            </a:r>
            <a:r>
              <a:rPr lang="pl-PL" sz="2800" b="1" dirty="0">
                <a:solidFill>
                  <a:srgbClr val="FF0000"/>
                </a:solidFill>
                <a:latin typeface="Times New Roman" panose="02020603050405020304" pitchFamily="18" charset="0"/>
                <a:ea typeface="Times New Roman" panose="02020603050405020304" pitchFamily="18" charset="0"/>
              </a:rPr>
              <a:t>A</a:t>
            </a:r>
            <a:r>
              <a:rPr lang="pl-PL" sz="2800" dirty="0">
                <a:latin typeface="Times New Roman" panose="02020603050405020304" pitchFamily="18" charset="0"/>
                <a:ea typeface="Times New Roman" panose="02020603050405020304" pitchFamily="18" charset="0"/>
              </a:rPr>
              <a:t>)</a:t>
            </a:r>
          </a:p>
          <a:p>
            <a:pPr>
              <a:spcAft>
                <a:spcPts val="0"/>
              </a:spcAft>
            </a:pPr>
            <a:r>
              <a:rPr lang="pl-PL" sz="2800" dirty="0">
                <a:latin typeface="Times New Roman" panose="02020603050405020304" pitchFamily="18" charset="0"/>
                <a:ea typeface="Times New Roman" panose="02020603050405020304" pitchFamily="18" charset="0"/>
              </a:rPr>
              <a:t>9. Walidacja (</a:t>
            </a:r>
            <a:r>
              <a:rPr lang="pl-PL" sz="2800" b="1" dirty="0">
                <a:solidFill>
                  <a:srgbClr val="FF0000"/>
                </a:solidFill>
                <a:latin typeface="Times New Roman" panose="02020603050405020304" pitchFamily="18" charset="0"/>
                <a:ea typeface="Times New Roman" panose="02020603050405020304" pitchFamily="18" charset="0"/>
              </a:rPr>
              <a:t>A</a:t>
            </a:r>
            <a:r>
              <a:rPr lang="pl-PL" sz="2800" dirty="0">
                <a:latin typeface="Times New Roman" panose="02020603050405020304" pitchFamily="18" charset="0"/>
                <a:ea typeface="Times New Roman" panose="02020603050405020304" pitchFamily="18" charset="0"/>
              </a:rPr>
              <a:t>)</a:t>
            </a:r>
          </a:p>
          <a:p>
            <a:pPr>
              <a:spcAft>
                <a:spcPts val="0"/>
              </a:spcAft>
            </a:pPr>
            <a:r>
              <a:rPr lang="pl-PL" sz="2800" dirty="0">
                <a:latin typeface="Times New Roman" panose="02020603050405020304" pitchFamily="18" charset="0"/>
                <a:ea typeface="Times New Roman" panose="02020603050405020304" pitchFamily="18" charset="0"/>
              </a:rPr>
              <a:t>10. Sprawozdanie końcowe (</a:t>
            </a:r>
            <a:r>
              <a:rPr lang="pl-PL" sz="2800" b="1" dirty="0">
                <a:solidFill>
                  <a:srgbClr val="FF0000"/>
                </a:solidFill>
                <a:latin typeface="Times New Roman" panose="02020603050405020304" pitchFamily="18" charset="0"/>
                <a:ea typeface="Times New Roman" panose="02020603050405020304" pitchFamily="18" charset="0"/>
              </a:rPr>
              <a:t>A</a:t>
            </a:r>
            <a:r>
              <a:rPr lang="pl-PL" sz="2800" dirty="0">
                <a:latin typeface="Times New Roman" panose="02020603050405020304" pitchFamily="18" charset="0"/>
                <a:ea typeface="Times New Roman" panose="02020603050405020304" pitchFamily="18" charset="0"/>
              </a:rPr>
              <a:t>, </a:t>
            </a:r>
            <a:r>
              <a:rPr lang="pl-PL" sz="2800" b="1" dirty="0">
                <a:solidFill>
                  <a:srgbClr val="00B050"/>
                </a:solidFill>
                <a:latin typeface="Times New Roman" panose="02020603050405020304" pitchFamily="18" charset="0"/>
                <a:ea typeface="Times New Roman" panose="02020603050405020304" pitchFamily="18" charset="0"/>
              </a:rPr>
              <a:t>Z</a:t>
            </a:r>
            <a:r>
              <a:rPr lang="pl-PL" sz="2800" dirty="0">
                <a:latin typeface="Times New Roman" panose="02020603050405020304" pitchFamily="18" charset="0"/>
                <a:ea typeface="Times New Roman" panose="02020603050405020304" pitchFamily="18" charset="0"/>
              </a:rPr>
              <a:t>)</a:t>
            </a:r>
            <a:endParaRPr lang="pl-PL"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74427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9183" y="797511"/>
            <a:ext cx="8857396" cy="5878532"/>
          </a:xfrm>
          <a:prstGeom prst="rect">
            <a:avLst/>
          </a:prstGeom>
        </p:spPr>
        <p:txBody>
          <a:bodyPr wrap="square">
            <a:spAutoFit/>
          </a:bodyPr>
          <a:lstStyle/>
          <a:p>
            <a:pPr lvl="0" algn="ctr"/>
            <a:r>
              <a:rPr lang="pl-PL" sz="2400" b="1" dirty="0">
                <a:solidFill>
                  <a:srgbClr val="002060"/>
                </a:solidFill>
                <a:latin typeface="Times New Roman" panose="02020603050405020304" pitchFamily="18" charset="0"/>
                <a:ea typeface="Times New Roman" panose="02020603050405020304" pitchFamily="18" charset="0"/>
              </a:rPr>
              <a:t>I. INFORMACJE KONIECZNE DO SFORMUŁOWANIA PROBLEMU </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00B050"/>
                </a:solidFill>
                <a:latin typeface="Times New Roman" panose="02020603050405020304" pitchFamily="18" charset="0"/>
                <a:ea typeface="Times New Roman" panose="02020603050405020304" pitchFamily="18" charset="0"/>
              </a:rPr>
              <a:t>Z</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002060"/>
                </a:solidFill>
                <a:latin typeface="Times New Roman" panose="02020603050405020304" pitchFamily="18" charset="0"/>
                <a:ea typeface="Times New Roman" panose="02020603050405020304" pitchFamily="18" charset="0"/>
              </a:rPr>
              <a:t>:</a:t>
            </a:r>
            <a:endParaRPr lang="pl-PL" sz="2400" dirty="0">
              <a:solidFill>
                <a:srgbClr val="002060"/>
              </a:solidFill>
              <a:latin typeface="Times New Roman" panose="02020603050405020304" pitchFamily="18" charset="0"/>
              <a:ea typeface="Times New Roman" panose="02020603050405020304" pitchFamily="18" charset="0"/>
            </a:endParaRPr>
          </a:p>
          <a:p>
            <a:pPr lvl="0"/>
            <a:endParaRPr lang="pl-PL" sz="2400" dirty="0">
              <a:solidFill>
                <a:prstClr val="black"/>
              </a:solidFill>
              <a:latin typeface="Times New Roman" panose="02020603050405020304" pitchFamily="18" charset="0"/>
              <a:ea typeface="Times New Roman" panose="02020603050405020304" pitchFamily="18" charset="0"/>
            </a:endParaRPr>
          </a:p>
          <a:p>
            <a:pPr lvl="0"/>
            <a:r>
              <a:rPr lang="pl-PL" sz="2800" dirty="0">
                <a:solidFill>
                  <a:prstClr val="black"/>
                </a:solidFill>
                <a:latin typeface="Times New Roman" panose="02020603050405020304" pitchFamily="18" charset="0"/>
                <a:ea typeface="Times New Roman" panose="02020603050405020304" pitchFamily="18" charset="0"/>
              </a:rPr>
              <a:t>1. Jakiego zakresu informacji analitycznej dotyczy zadanie?</a:t>
            </a:r>
          </a:p>
          <a:p>
            <a:pPr lvl="0"/>
            <a:r>
              <a:rPr lang="pl-PL" sz="2800" dirty="0">
                <a:solidFill>
                  <a:prstClr val="black"/>
                </a:solidFill>
                <a:latin typeface="Times New Roman" panose="02020603050405020304" pitchFamily="18" charset="0"/>
                <a:ea typeface="Times New Roman" panose="02020603050405020304" pitchFamily="18" charset="0"/>
              </a:rPr>
              <a:t>2. Czy badana będzie pojedyncza próbka, czy seria prób? </a:t>
            </a:r>
          </a:p>
          <a:p>
            <a:pPr lvl="0"/>
            <a:r>
              <a:rPr lang="pl-PL" sz="2800" dirty="0">
                <a:solidFill>
                  <a:prstClr val="black"/>
                </a:solidFill>
                <a:latin typeface="Times New Roman" panose="02020603050405020304" pitchFamily="18" charset="0"/>
                <a:ea typeface="Times New Roman" panose="02020603050405020304" pitchFamily="18" charset="0"/>
              </a:rPr>
              <a:t>3. Jaka jest ilość i dostępność materiału?</a:t>
            </a:r>
          </a:p>
          <a:p>
            <a:pPr lvl="0"/>
            <a:r>
              <a:rPr lang="pl-PL" sz="2800" dirty="0">
                <a:solidFill>
                  <a:prstClr val="black"/>
                </a:solidFill>
                <a:latin typeface="Times New Roman" panose="02020603050405020304" pitchFamily="18" charset="0"/>
                <a:ea typeface="Times New Roman" panose="02020603050405020304" pitchFamily="18" charset="0"/>
              </a:rPr>
              <a:t>4. Jaki jest stan skupienia materiału?</a:t>
            </a:r>
          </a:p>
          <a:p>
            <a:pPr lvl="0"/>
            <a:r>
              <a:rPr lang="pl-PL" sz="2800" dirty="0">
                <a:solidFill>
                  <a:prstClr val="black"/>
                </a:solidFill>
                <a:latin typeface="Times New Roman" panose="02020603050405020304" pitchFamily="18" charset="0"/>
                <a:ea typeface="Times New Roman" panose="02020603050405020304" pitchFamily="18" charset="0"/>
              </a:rPr>
              <a:t>5. Jaki jest dopuszczalny czas analizy?</a:t>
            </a:r>
          </a:p>
          <a:p>
            <a:pPr lvl="0"/>
            <a:r>
              <a:rPr lang="pl-PL" sz="2800" dirty="0">
                <a:solidFill>
                  <a:prstClr val="black"/>
                </a:solidFill>
                <a:latin typeface="Times New Roman" panose="02020603050405020304" pitchFamily="18" charset="0"/>
                <a:ea typeface="Times New Roman" panose="02020603050405020304" pitchFamily="18" charset="0"/>
              </a:rPr>
              <a:t>6. Jaka jest dopuszczalna niepewność pomiarów?</a:t>
            </a:r>
          </a:p>
          <a:p>
            <a:pPr lvl="0"/>
            <a:r>
              <a:rPr lang="pl-PL" sz="2800" dirty="0">
                <a:solidFill>
                  <a:prstClr val="black"/>
                </a:solidFill>
                <a:latin typeface="Times New Roman" panose="02020603050405020304" pitchFamily="18" charset="0"/>
                <a:ea typeface="Times New Roman" panose="02020603050405020304" pitchFamily="18" charset="0"/>
              </a:rPr>
              <a:t>7. Jaka jest dopuszczalna wysokość kosztów analizy?</a:t>
            </a:r>
          </a:p>
          <a:p>
            <a:pPr lvl="0"/>
            <a:endParaRPr lang="pl-PL" sz="2400" dirty="0">
              <a:solidFill>
                <a:prstClr val="black"/>
              </a:solidFill>
              <a:latin typeface="Times New Roman" panose="02020603050405020304" pitchFamily="18" charset="0"/>
              <a:ea typeface="Times New Roman" panose="02020603050405020304" pitchFamily="18" charset="0"/>
            </a:endParaRPr>
          </a:p>
          <a:p>
            <a:pPr lvl="0" algn="ctr"/>
            <a:r>
              <a:rPr lang="pl-PL" sz="2800" b="1" i="1" dirty="0">
                <a:solidFill>
                  <a:srgbClr val="002060"/>
                </a:solidFill>
                <a:latin typeface="Times New Roman" panose="02020603050405020304" pitchFamily="18" charset="0"/>
                <a:ea typeface="Times New Roman" panose="02020603050405020304" pitchFamily="18" charset="0"/>
              </a:rPr>
              <a:t>Odpowiedź na te pytania pozwala na racjonalne podejmowanie dalszych wyborów w ustalaniu postępowania analitycznego.</a:t>
            </a:r>
          </a:p>
        </p:txBody>
      </p:sp>
      <p:sp>
        <p:nvSpPr>
          <p:cNvPr id="5" name="Prostokąt: zaokrąglone rogi 4">
            <a:extLst>
              <a:ext uri="{FF2B5EF4-FFF2-40B4-BE49-F238E27FC236}">
                <a16:creationId xmlns:a16="http://schemas.microsoft.com/office/drawing/2014/main" id="{0C58FD4E-B80B-4018-A8E7-B1B41740D179}"/>
              </a:ext>
            </a:extLst>
          </p:cNvPr>
          <p:cNvSpPr/>
          <p:nvPr/>
        </p:nvSpPr>
        <p:spPr>
          <a:xfrm>
            <a:off x="749030" y="5301574"/>
            <a:ext cx="7607030" cy="13229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483692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6477" y="341574"/>
            <a:ext cx="8679975" cy="6063198"/>
          </a:xfrm>
          <a:prstGeom prst="rect">
            <a:avLst/>
          </a:prstGeom>
        </p:spPr>
        <p:txBody>
          <a:bodyPr wrap="square">
            <a:spAutoFit/>
          </a:bodyPr>
          <a:lstStyle/>
          <a:p>
            <a:pPr lvl="0" algn="just">
              <a:spcAft>
                <a:spcPts val="0"/>
              </a:spcAft>
              <a:tabLst>
                <a:tab pos="457200" algn="l"/>
              </a:tabLst>
            </a:pPr>
            <a:r>
              <a:rPr lang="pl-PL" sz="2400" b="1" dirty="0">
                <a:solidFill>
                  <a:srgbClr val="002060"/>
                </a:solidFill>
                <a:latin typeface="Times New Roman" panose="02020603050405020304" pitchFamily="18" charset="0"/>
                <a:ea typeface="Times New Roman" panose="02020603050405020304" pitchFamily="18" charset="0"/>
              </a:rPr>
              <a:t>INFORMACJE ZAWARTE W ZLECENIU</a:t>
            </a:r>
          </a:p>
          <a:p>
            <a:pPr lvl="0" algn="just">
              <a:spcAft>
                <a:spcPts val="0"/>
              </a:spcAft>
              <a:tabLst>
                <a:tab pos="457200" algn="l"/>
              </a:tabLst>
            </a:pPr>
            <a:endParaRPr lang="pl-PL" sz="2400" b="1" dirty="0">
              <a:solidFill>
                <a:srgbClr val="002060"/>
              </a:solidFill>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eriod"/>
              <a:tabLst>
                <a:tab pos="457200" algn="l"/>
              </a:tabLst>
            </a:pPr>
            <a:r>
              <a:rPr lang="pl-PL" sz="2000" b="1" i="1" dirty="0">
                <a:solidFill>
                  <a:srgbClr val="7030A0"/>
                </a:solidFill>
                <a:latin typeface="Times New Roman" panose="02020603050405020304" pitchFamily="18" charset="0"/>
                <a:ea typeface="Times New Roman" panose="02020603050405020304" pitchFamily="18" charset="0"/>
              </a:rPr>
              <a:t>Rodzaj oczekiwanej informacji</a:t>
            </a:r>
            <a:r>
              <a:rPr lang="pl-PL" sz="2000" b="1" dirty="0">
                <a:solidFill>
                  <a:srgbClr val="7030A0"/>
                </a:solidFill>
                <a:latin typeface="Times New Roman" panose="02020603050405020304" pitchFamily="18" charset="0"/>
                <a:ea typeface="Times New Roman" panose="02020603050405020304" pitchFamily="18" charset="0"/>
              </a:rPr>
              <a:t> – jakościowa, ilościowa, strukturalna, wymagana precyzja i dokładność oznaczeń;</a:t>
            </a:r>
          </a:p>
          <a:p>
            <a:pPr marL="342900" lvl="0" indent="-342900" algn="just">
              <a:spcAft>
                <a:spcPts val="0"/>
              </a:spcAft>
              <a:buFont typeface="+mj-lt"/>
              <a:buAutoNum type="alphaLcPeriod"/>
              <a:tabLst>
                <a:tab pos="457200" algn="l"/>
              </a:tabLst>
            </a:pPr>
            <a:r>
              <a:rPr lang="pl-PL" sz="2000" b="1" i="1" dirty="0">
                <a:solidFill>
                  <a:srgbClr val="7030A0"/>
                </a:solidFill>
                <a:latin typeface="Times New Roman" panose="02020603050405020304" pitchFamily="18" charset="0"/>
                <a:ea typeface="Times New Roman" panose="02020603050405020304" pitchFamily="18" charset="0"/>
              </a:rPr>
              <a:t>Wielkość próbki i zawartość analitu w próbce</a:t>
            </a:r>
            <a:r>
              <a:rPr lang="pl-PL" sz="2000" b="1" dirty="0">
                <a:solidFill>
                  <a:srgbClr val="7030A0"/>
                </a:solidFill>
                <a:latin typeface="Times New Roman" panose="02020603050405020304" pitchFamily="18" charset="0"/>
                <a:ea typeface="Times New Roman" panose="02020603050405020304" pitchFamily="18" charset="0"/>
              </a:rPr>
              <a:t> – wybieramy metody wystarczająco czułe oraz z użytecznym zakresem oznaczalności;</a:t>
            </a:r>
          </a:p>
          <a:p>
            <a:pPr marL="342900" lvl="0" indent="-342900" algn="just">
              <a:spcAft>
                <a:spcPts val="0"/>
              </a:spcAft>
              <a:buFont typeface="+mj-lt"/>
              <a:buAutoNum type="alphaLcPeriod"/>
              <a:tabLst>
                <a:tab pos="457200" algn="l"/>
              </a:tabLst>
            </a:pPr>
            <a:r>
              <a:rPr lang="pl-PL" sz="2000" b="1" i="1" dirty="0">
                <a:solidFill>
                  <a:srgbClr val="7030A0"/>
                </a:solidFill>
                <a:latin typeface="Times New Roman" panose="02020603050405020304" pitchFamily="18" charset="0"/>
                <a:ea typeface="Times New Roman" panose="02020603050405020304" pitchFamily="18" charset="0"/>
              </a:rPr>
              <a:t>Obecność innych składników próbki</a:t>
            </a:r>
            <a:r>
              <a:rPr lang="pl-PL" sz="2000" b="1" dirty="0">
                <a:solidFill>
                  <a:srgbClr val="7030A0"/>
                </a:solidFill>
                <a:latin typeface="Times New Roman" panose="02020603050405020304" pitchFamily="18" charset="0"/>
                <a:ea typeface="Times New Roman" panose="02020603050405020304" pitchFamily="18" charset="0"/>
              </a:rPr>
              <a:t> (matryca) – wybieramy metody, w których sygnał jest generowany tylko przez </a:t>
            </a:r>
            <a:r>
              <a:rPr lang="pl-PL" sz="2000" b="1" dirty="0" err="1">
                <a:solidFill>
                  <a:srgbClr val="7030A0"/>
                </a:solidFill>
                <a:latin typeface="Times New Roman" panose="02020603050405020304" pitchFamily="18" charset="0"/>
                <a:ea typeface="Times New Roman" panose="02020603050405020304" pitchFamily="18" charset="0"/>
              </a:rPr>
              <a:t>analit</a:t>
            </a:r>
            <a:r>
              <a:rPr lang="pl-PL" sz="2000" b="1" dirty="0">
                <a:solidFill>
                  <a:srgbClr val="7030A0"/>
                </a:solidFill>
                <a:latin typeface="Times New Roman" panose="02020603050405020304" pitchFamily="18" charset="0"/>
                <a:ea typeface="Times New Roman" panose="02020603050405020304" pitchFamily="18" charset="0"/>
              </a:rPr>
              <a:t>, lub nie występuje interferencja składników towarzyszących;</a:t>
            </a:r>
          </a:p>
          <a:p>
            <a:pPr marL="342900" lvl="0" indent="-342900" algn="just">
              <a:spcAft>
                <a:spcPts val="0"/>
              </a:spcAft>
              <a:buFont typeface="+mj-lt"/>
              <a:buAutoNum type="alphaLcPeriod"/>
              <a:tabLst>
                <a:tab pos="457200" algn="l"/>
              </a:tabLst>
            </a:pPr>
            <a:r>
              <a:rPr lang="pl-PL" sz="2000" b="1" i="1" dirty="0">
                <a:solidFill>
                  <a:srgbClr val="7030A0"/>
                </a:solidFill>
                <a:latin typeface="Times New Roman" panose="02020603050405020304" pitchFamily="18" charset="0"/>
                <a:ea typeface="Times New Roman" panose="02020603050405020304" pitchFamily="18" charset="0"/>
              </a:rPr>
              <a:t>Rodzaj, charakter i budowa analitu</a:t>
            </a:r>
            <a:r>
              <a:rPr lang="pl-PL" sz="2000" b="1" dirty="0">
                <a:solidFill>
                  <a:srgbClr val="7030A0"/>
                </a:solidFill>
                <a:latin typeface="Times New Roman" panose="02020603050405020304" pitchFamily="18" charset="0"/>
                <a:ea typeface="Times New Roman" panose="02020603050405020304" pitchFamily="18" charset="0"/>
              </a:rPr>
              <a:t> – wybieramy te techniki, które oparte są na obserwacji zjawisk fizycznych lub chemicznych, generowanych przez </a:t>
            </a:r>
            <a:r>
              <a:rPr lang="pl-PL" sz="2000" b="1" dirty="0" err="1">
                <a:solidFill>
                  <a:srgbClr val="7030A0"/>
                </a:solidFill>
                <a:latin typeface="Times New Roman" panose="02020603050405020304" pitchFamily="18" charset="0"/>
                <a:ea typeface="Times New Roman" panose="02020603050405020304" pitchFamily="18" charset="0"/>
              </a:rPr>
              <a:t>analit</a:t>
            </a:r>
            <a:r>
              <a:rPr lang="pl-PL" sz="2000" b="1" dirty="0">
                <a:solidFill>
                  <a:srgbClr val="7030A0"/>
                </a:solidFill>
                <a:latin typeface="Times New Roman" panose="02020603050405020304" pitchFamily="18" charset="0"/>
                <a:ea typeface="Times New Roman" panose="02020603050405020304" pitchFamily="18" charset="0"/>
              </a:rPr>
              <a:t> w warunkach metody. Prawie każda właściwość fizyczna lub fizykochemiczna charakteryzująca dany pierwiastek lub związek może być podstawą jego analizy metodami klasycznymi lub instrumentalnymi;</a:t>
            </a:r>
          </a:p>
          <a:p>
            <a:pPr marL="342900" lvl="0" indent="-342900" algn="just">
              <a:spcAft>
                <a:spcPts val="0"/>
              </a:spcAft>
              <a:buFont typeface="+mj-lt"/>
              <a:buAutoNum type="alphaLcPeriod"/>
              <a:tabLst>
                <a:tab pos="457200" algn="l"/>
              </a:tabLst>
            </a:pPr>
            <a:r>
              <a:rPr lang="pl-PL" sz="2000" b="1" i="1" dirty="0">
                <a:solidFill>
                  <a:srgbClr val="7030A0"/>
                </a:solidFill>
                <a:latin typeface="Times New Roman" panose="02020603050405020304" pitchFamily="18" charset="0"/>
                <a:ea typeface="Times New Roman" panose="02020603050405020304" pitchFamily="18" charset="0"/>
              </a:rPr>
              <a:t>Możliwość zastosowania analizy</a:t>
            </a:r>
            <a:r>
              <a:rPr lang="pl-PL" sz="2000" b="1" dirty="0">
                <a:solidFill>
                  <a:srgbClr val="7030A0"/>
                </a:solidFill>
                <a:latin typeface="Times New Roman" panose="02020603050405020304" pitchFamily="18" charset="0"/>
                <a:ea typeface="Times New Roman" panose="02020603050405020304" pitchFamily="18" charset="0"/>
              </a:rPr>
              <a:t> niszczącej lub konieczność oszczędzenia próbki;</a:t>
            </a:r>
          </a:p>
          <a:p>
            <a:pPr marL="342900" lvl="0" indent="-342900" algn="just">
              <a:spcAft>
                <a:spcPts val="0"/>
              </a:spcAft>
              <a:buFont typeface="+mj-lt"/>
              <a:buAutoNum type="alphaLcPeriod"/>
              <a:tabLst>
                <a:tab pos="457200" algn="l"/>
              </a:tabLst>
            </a:pPr>
            <a:r>
              <a:rPr lang="pl-PL" sz="2000" b="1" i="1" dirty="0">
                <a:solidFill>
                  <a:srgbClr val="7030A0"/>
                </a:solidFill>
                <a:latin typeface="Times New Roman" panose="02020603050405020304" pitchFamily="18" charset="0"/>
                <a:ea typeface="Times New Roman" panose="02020603050405020304" pitchFamily="18" charset="0"/>
              </a:rPr>
              <a:t>Oczekiwany termin wykonania</a:t>
            </a:r>
            <a:r>
              <a:rPr lang="pl-PL" sz="2000" b="1" dirty="0">
                <a:solidFill>
                  <a:srgbClr val="7030A0"/>
                </a:solidFill>
                <a:latin typeface="Times New Roman" panose="02020603050405020304" pitchFamily="18" charset="0"/>
                <a:ea typeface="Times New Roman" panose="02020603050405020304" pitchFamily="18" charset="0"/>
              </a:rPr>
              <a:t> analizy;</a:t>
            </a:r>
          </a:p>
          <a:p>
            <a:pPr marL="342900" lvl="0" indent="-342900" algn="just">
              <a:spcAft>
                <a:spcPts val="0"/>
              </a:spcAft>
              <a:buFont typeface="+mj-lt"/>
              <a:buAutoNum type="alphaLcPeriod"/>
              <a:tabLst>
                <a:tab pos="457200" algn="l"/>
              </a:tabLst>
            </a:pPr>
            <a:r>
              <a:rPr lang="pl-PL" sz="2000" b="1" i="1" dirty="0">
                <a:solidFill>
                  <a:srgbClr val="7030A0"/>
                </a:solidFill>
                <a:latin typeface="Times New Roman" panose="02020603050405020304" pitchFamily="18" charset="0"/>
                <a:ea typeface="Times New Roman" panose="02020603050405020304" pitchFamily="18" charset="0"/>
              </a:rPr>
              <a:t>Koszt analizy</a:t>
            </a:r>
            <a:r>
              <a:rPr lang="pl-PL" sz="2000" b="1" dirty="0">
                <a:solidFill>
                  <a:srgbClr val="7030A0"/>
                </a:solidFill>
                <a:latin typeface="Times New Roman" panose="02020603050405020304" pitchFamily="18" charset="0"/>
                <a:ea typeface="Times New Roman" panose="02020603050405020304" pitchFamily="18" charset="0"/>
              </a:rPr>
              <a:t>;</a:t>
            </a:r>
          </a:p>
          <a:p>
            <a:pPr marL="342900" lvl="0" indent="-342900" algn="just">
              <a:spcAft>
                <a:spcPts val="0"/>
              </a:spcAft>
              <a:buFont typeface="+mj-lt"/>
              <a:buAutoNum type="alphaLcPeriod"/>
              <a:tabLst>
                <a:tab pos="457200" algn="l"/>
              </a:tabLst>
            </a:pPr>
            <a:r>
              <a:rPr lang="pl-PL" sz="2000" b="1" i="1" dirty="0">
                <a:solidFill>
                  <a:srgbClr val="7030A0"/>
                </a:solidFill>
                <a:latin typeface="Times New Roman" panose="02020603050405020304" pitchFamily="18" charset="0"/>
                <a:ea typeface="Times New Roman" panose="02020603050405020304" pitchFamily="18" charset="0"/>
              </a:rPr>
              <a:t>Możliwości techniczne laboratorium</a:t>
            </a:r>
            <a:r>
              <a:rPr lang="pl-PL" sz="2000" b="1" dirty="0">
                <a:solidFill>
                  <a:srgbClr val="7030A0"/>
                </a:solidFill>
                <a:latin typeface="Times New Roman" panose="02020603050405020304" pitchFamily="18" charset="0"/>
                <a:ea typeface="Times New Roman" panose="02020603050405020304" pitchFamily="18" charset="0"/>
              </a:rPr>
              <a:t>, posiadany sprzęt i aparatura.</a:t>
            </a:r>
            <a:endParaRPr lang="pl-PL" sz="2000" b="1" dirty="0">
              <a:solidFill>
                <a:srgbClr val="7030A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31858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6603" y="482263"/>
            <a:ext cx="8502554" cy="6124754"/>
          </a:xfrm>
          <a:prstGeom prst="rect">
            <a:avLst/>
          </a:prstGeom>
        </p:spPr>
        <p:txBody>
          <a:bodyPr wrap="square">
            <a:spAutoFit/>
          </a:bodyPr>
          <a:lstStyle/>
          <a:p>
            <a:pPr algn="ctr"/>
            <a:r>
              <a:rPr lang="pl-PL" sz="2400" b="1" dirty="0">
                <a:solidFill>
                  <a:srgbClr val="002060"/>
                </a:solidFill>
                <a:latin typeface="Times New Roman" panose="02020603050405020304" pitchFamily="18" charset="0"/>
                <a:ea typeface="Times New Roman" panose="02020603050405020304" pitchFamily="18" charset="0"/>
              </a:rPr>
              <a:t>II. WYBÓR TECHNIKI I METODY ANALITYCZNEJ</a:t>
            </a:r>
            <a:r>
              <a:rPr lang="pl-PL" sz="2400" dirty="0">
                <a:solidFill>
                  <a:prstClr val="black"/>
                </a:solidFill>
                <a:latin typeface="Times New Roman" panose="02020603050405020304" pitchFamily="18" charset="0"/>
                <a:ea typeface="Times New Roman" panose="02020603050405020304" pitchFamily="18" charset="0"/>
              </a:rPr>
              <a:t> (</a:t>
            </a:r>
            <a:r>
              <a:rPr lang="pl-PL" sz="2400" b="1" dirty="0">
                <a:solidFill>
                  <a:srgbClr val="00B050"/>
                </a:solidFill>
                <a:latin typeface="Times New Roman" panose="02020603050405020304" pitchFamily="18" charset="0"/>
                <a:ea typeface="Times New Roman" panose="02020603050405020304" pitchFamily="18" charset="0"/>
              </a:rPr>
              <a:t>Z</a:t>
            </a:r>
            <a:r>
              <a:rPr lang="pl-PL" sz="2400" dirty="0">
                <a:solidFill>
                  <a:prstClr val="black"/>
                </a:solidFill>
                <a:latin typeface="Times New Roman" panose="02020603050405020304" pitchFamily="18" charset="0"/>
                <a:ea typeface="Times New Roman" panose="02020603050405020304" pitchFamily="18" charset="0"/>
              </a:rPr>
              <a:t>, </a:t>
            </a:r>
            <a:r>
              <a:rPr lang="pl-PL" sz="2400" b="1" dirty="0">
                <a:solidFill>
                  <a:srgbClr val="FF0000"/>
                </a:solidFill>
                <a:latin typeface="Times New Roman" panose="02020603050405020304" pitchFamily="18" charset="0"/>
                <a:ea typeface="Times New Roman" panose="02020603050405020304" pitchFamily="18" charset="0"/>
              </a:rPr>
              <a:t>A</a:t>
            </a:r>
            <a:r>
              <a:rPr lang="pl-PL" sz="2400" dirty="0">
                <a:solidFill>
                  <a:prstClr val="black"/>
                </a:solidFill>
                <a:latin typeface="Times New Roman" panose="02020603050405020304" pitchFamily="18" charset="0"/>
                <a:ea typeface="Times New Roman" panose="02020603050405020304" pitchFamily="18" charset="0"/>
              </a:rPr>
              <a:t>)</a:t>
            </a:r>
            <a:endParaRPr lang="pl-PL" sz="2400" b="1" dirty="0">
              <a:solidFill>
                <a:srgbClr val="002060"/>
              </a:solidFill>
              <a:latin typeface="Times New Roman" panose="02020603050405020304" pitchFamily="18" charset="0"/>
              <a:ea typeface="Times New Roman" panose="02020603050405020304" pitchFamily="18" charset="0"/>
            </a:endParaRPr>
          </a:p>
          <a:p>
            <a:r>
              <a:rPr lang="pl-PL" sz="2800" b="1" i="1" dirty="0">
                <a:solidFill>
                  <a:srgbClr val="FF0000"/>
                </a:solidFill>
                <a:latin typeface="Times New Roman" panose="02020603050405020304" pitchFamily="18" charset="0"/>
                <a:ea typeface="Times New Roman" panose="02020603050405020304" pitchFamily="18" charset="0"/>
              </a:rPr>
              <a:t>A. Technika analityczna </a:t>
            </a:r>
            <a:r>
              <a:rPr lang="pl-PL" sz="2800" i="1" dirty="0">
                <a:latin typeface="Times New Roman" panose="02020603050405020304" pitchFamily="18" charset="0"/>
                <a:ea typeface="Times New Roman" panose="02020603050405020304" pitchFamily="18" charset="0"/>
              </a:rPr>
              <a:t>– </a:t>
            </a:r>
            <a:r>
              <a:rPr lang="pl-PL" sz="2800" dirty="0">
                <a:latin typeface="Times New Roman" panose="02020603050405020304" pitchFamily="18" charset="0"/>
                <a:ea typeface="Times New Roman" panose="02020603050405020304" pitchFamily="18" charset="0"/>
              </a:rPr>
              <a:t>grupa metod analitycznych wykorzystujących to samo zjawisko fizyczne. </a:t>
            </a:r>
          </a:p>
          <a:p>
            <a:r>
              <a:rPr lang="pl-PL" sz="2800" b="1" i="1" dirty="0">
                <a:solidFill>
                  <a:srgbClr val="FF0000"/>
                </a:solidFill>
                <a:latin typeface="Times New Roman" panose="02020603050405020304" pitchFamily="18" charset="0"/>
                <a:ea typeface="Times New Roman" panose="02020603050405020304" pitchFamily="18" charset="0"/>
              </a:rPr>
              <a:t>B. Metoda analityczna </a:t>
            </a:r>
            <a:r>
              <a:rPr lang="pl-PL" sz="2800" i="1" dirty="0">
                <a:latin typeface="Times New Roman" panose="02020603050405020304" pitchFamily="18" charset="0"/>
                <a:ea typeface="Times New Roman" panose="02020603050405020304" pitchFamily="18" charset="0"/>
              </a:rPr>
              <a:t>– </a:t>
            </a:r>
            <a:r>
              <a:rPr lang="pl-PL" sz="2800" dirty="0">
                <a:latin typeface="Times New Roman" panose="02020603050405020304" pitchFamily="18" charset="0"/>
                <a:ea typeface="Times New Roman" panose="02020603050405020304" pitchFamily="18" charset="0"/>
              </a:rPr>
              <a:t>sposób oznaczania analitu za pomocą danej techniki.</a:t>
            </a:r>
          </a:p>
          <a:p>
            <a:r>
              <a:rPr lang="pl-PL" sz="3200" b="1" i="1" dirty="0">
                <a:solidFill>
                  <a:srgbClr val="7030A0"/>
                </a:solidFill>
                <a:latin typeface="Times New Roman" panose="02020603050405020304" pitchFamily="18" charset="0"/>
              </a:rPr>
              <a:t>Wybór techniki analitycznej </a:t>
            </a:r>
            <a:r>
              <a:rPr lang="pl-PL" sz="2800" dirty="0">
                <a:latin typeface="Times New Roman" panose="02020603050405020304" pitchFamily="18" charset="0"/>
              </a:rPr>
              <a:t>oparty jest głównie na cechach charakterystycznych materiału przeznaczonego do badania: </a:t>
            </a:r>
          </a:p>
          <a:p>
            <a:r>
              <a:rPr lang="pl-PL" sz="2800" dirty="0">
                <a:latin typeface="Times New Roman" panose="02020603050405020304" pitchFamily="18" charset="0"/>
              </a:rPr>
              <a:t>1. budowa chemiczna analitu; </a:t>
            </a:r>
          </a:p>
          <a:p>
            <a:r>
              <a:rPr lang="pl-PL" sz="2800" dirty="0">
                <a:latin typeface="Times New Roman" panose="02020603050405020304" pitchFamily="18" charset="0"/>
              </a:rPr>
              <a:t>2. cechy fizykochemiczne analitu; </a:t>
            </a:r>
          </a:p>
          <a:p>
            <a:r>
              <a:rPr lang="pl-PL" sz="2800" dirty="0">
                <a:latin typeface="Times New Roman" panose="02020603050405020304" pitchFamily="18" charset="0"/>
              </a:rPr>
              <a:t>3. reaktywność chemiczna analitu.</a:t>
            </a:r>
          </a:p>
          <a:p>
            <a:endParaRPr lang="pl-PL" sz="2800" dirty="0">
              <a:latin typeface="Times New Roman" panose="02020603050405020304" pitchFamily="18" charset="0"/>
            </a:endParaRPr>
          </a:p>
          <a:p>
            <a:pPr algn="ctr"/>
            <a:r>
              <a:rPr lang="pl-PL" sz="2800" b="1" i="1" dirty="0">
                <a:solidFill>
                  <a:srgbClr val="002060"/>
                </a:solidFill>
                <a:latin typeface="Times New Roman" panose="02020603050405020304" pitchFamily="18" charset="0"/>
              </a:rPr>
              <a:t>Pozwalają na wybór techniki na podstawie możliwości oddziaływań analitu ze środowiskiem analizy</a:t>
            </a:r>
            <a:r>
              <a:rPr lang="pl-PL" sz="2800" b="1" i="1" dirty="0">
                <a:solidFill>
                  <a:srgbClr val="7030A0"/>
                </a:solidFill>
                <a:latin typeface="Times New Roman" panose="02020603050405020304" pitchFamily="18" charset="0"/>
              </a:rPr>
              <a:t>.</a:t>
            </a:r>
            <a:endParaRPr lang="pl-PL" sz="2800" b="1" i="1" dirty="0">
              <a:solidFill>
                <a:srgbClr val="7030A0"/>
              </a:solidFill>
            </a:endParaRPr>
          </a:p>
        </p:txBody>
      </p:sp>
      <p:sp>
        <p:nvSpPr>
          <p:cNvPr id="3" name="Prostokąt: zaokrąglone rogi 2"/>
          <p:cNvSpPr/>
          <p:nvPr/>
        </p:nvSpPr>
        <p:spPr>
          <a:xfrm>
            <a:off x="286602" y="5569506"/>
            <a:ext cx="8381909" cy="91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65299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7422" y="290633"/>
            <a:ext cx="8871044" cy="6555641"/>
          </a:xfrm>
          <a:prstGeom prst="rect">
            <a:avLst/>
          </a:prstGeom>
        </p:spPr>
        <p:txBody>
          <a:bodyPr wrap="square">
            <a:spAutoFit/>
          </a:bodyPr>
          <a:lstStyle/>
          <a:p>
            <a:pPr lvl="0"/>
            <a:r>
              <a:rPr lang="pl-PL" sz="3200" b="1" i="1" dirty="0">
                <a:solidFill>
                  <a:srgbClr val="7030A0"/>
                </a:solidFill>
                <a:latin typeface="Times New Roman" panose="02020603050405020304" pitchFamily="18" charset="0"/>
              </a:rPr>
              <a:t>Wybór konkretnej metody analitycznej </a:t>
            </a:r>
            <a:r>
              <a:rPr lang="pl-PL" sz="2800" dirty="0">
                <a:solidFill>
                  <a:prstClr val="black"/>
                </a:solidFill>
                <a:latin typeface="Times New Roman" panose="02020603050405020304" pitchFamily="18" charset="0"/>
              </a:rPr>
              <a:t>oparty jest na bardziej szczegółowych informacjach o metodzie, próbce oraz </a:t>
            </a:r>
            <a:r>
              <a:rPr lang="pl-PL" sz="2800" dirty="0" err="1">
                <a:solidFill>
                  <a:prstClr val="black"/>
                </a:solidFill>
                <a:latin typeface="Times New Roman" panose="02020603050405020304" pitchFamily="18" charset="0"/>
              </a:rPr>
              <a:t>analicie</a:t>
            </a:r>
            <a:r>
              <a:rPr lang="pl-PL" sz="2800" dirty="0">
                <a:solidFill>
                  <a:prstClr val="black"/>
                </a:solidFill>
                <a:latin typeface="Times New Roman" panose="02020603050405020304" pitchFamily="18" charset="0"/>
              </a:rPr>
              <a:t>.</a:t>
            </a:r>
          </a:p>
          <a:p>
            <a:pPr lvl="0"/>
            <a:r>
              <a:rPr lang="pl-PL" sz="2800" dirty="0">
                <a:solidFill>
                  <a:prstClr val="black"/>
                </a:solidFill>
                <a:latin typeface="Times New Roman" panose="02020603050405020304" pitchFamily="18" charset="0"/>
              </a:rPr>
              <a:t>1. selektywność odczynnika i metody – dla niewielkich ilości analitu w próbce;</a:t>
            </a:r>
          </a:p>
          <a:p>
            <a:pPr lvl="0"/>
            <a:r>
              <a:rPr lang="pl-PL" sz="2800" dirty="0">
                <a:solidFill>
                  <a:prstClr val="black"/>
                </a:solidFill>
                <a:latin typeface="Times New Roman" panose="02020603050405020304" pitchFamily="18" charset="0"/>
              </a:rPr>
              <a:t>2. specyficzność odczynnika i metody – dla badania tylko jednego składnika próbki;</a:t>
            </a:r>
          </a:p>
          <a:p>
            <a:pPr lvl="0"/>
            <a:r>
              <a:rPr lang="pl-PL" sz="2800" dirty="0">
                <a:solidFill>
                  <a:prstClr val="black"/>
                </a:solidFill>
                <a:latin typeface="Times New Roman" panose="02020603050405020304" pitchFamily="18" charset="0"/>
              </a:rPr>
              <a:t>3. uniwersalność metody – dla oznaczania wielu składników.</a:t>
            </a:r>
          </a:p>
          <a:p>
            <a:pPr lvl="0"/>
            <a:r>
              <a:rPr lang="pl-PL" sz="2800" dirty="0">
                <a:solidFill>
                  <a:prstClr val="black"/>
                </a:solidFill>
                <a:latin typeface="Times New Roman" panose="02020603050405020304" pitchFamily="18" charset="0"/>
              </a:rPr>
              <a:t>4. czułość metody – zależna od zawartości składnika próbki, ważna dla wymaganej wykrywalności i oznaczalności analitu;</a:t>
            </a:r>
          </a:p>
          <a:p>
            <a:pPr lvl="0"/>
            <a:r>
              <a:rPr lang="pl-PL" sz="2800" dirty="0">
                <a:solidFill>
                  <a:prstClr val="black"/>
                </a:solidFill>
                <a:latin typeface="Times New Roman" panose="02020603050405020304" pitchFamily="18" charset="0"/>
              </a:rPr>
              <a:t>5. dokładność i precyzja metody</a:t>
            </a:r>
          </a:p>
          <a:p>
            <a:pPr lvl="0" algn="ctr"/>
            <a:r>
              <a:rPr lang="pl-PL" sz="2800" dirty="0">
                <a:solidFill>
                  <a:prstClr val="black"/>
                </a:solidFill>
                <a:latin typeface="Times New Roman" panose="02020603050405020304" pitchFamily="18" charset="0"/>
              </a:rPr>
              <a:t> </a:t>
            </a:r>
            <a:r>
              <a:rPr lang="pl-PL" sz="2800" b="1" i="1" dirty="0">
                <a:solidFill>
                  <a:srgbClr val="002060"/>
                </a:solidFill>
                <a:latin typeface="Times New Roman" panose="02020603050405020304" pitchFamily="18" charset="0"/>
              </a:rPr>
              <a:t>Pozwalają na wybór metody dla osiągnięcia oczekiwanej informacji jakościowej lub ilościowej i wiarygodnego wyniku na oczekiwanym poziomie zmian stężenia</a:t>
            </a:r>
            <a:r>
              <a:rPr lang="pl-PL" sz="2800" i="1" dirty="0">
                <a:solidFill>
                  <a:srgbClr val="002060"/>
                </a:solidFill>
                <a:latin typeface="Times New Roman" panose="02020603050405020304" pitchFamily="18" charset="0"/>
              </a:rPr>
              <a:t>.</a:t>
            </a:r>
            <a:endParaRPr lang="pl-PL" sz="2800" i="1" dirty="0">
              <a:solidFill>
                <a:srgbClr val="002060"/>
              </a:solidFill>
            </a:endParaRPr>
          </a:p>
        </p:txBody>
      </p:sp>
      <p:sp>
        <p:nvSpPr>
          <p:cNvPr id="3" name="Prostokąt: zaokrąglone rogi 2"/>
          <p:cNvSpPr/>
          <p:nvPr/>
        </p:nvSpPr>
        <p:spPr>
          <a:xfrm>
            <a:off x="177422" y="5522976"/>
            <a:ext cx="8871044" cy="12313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35529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2797532C-67E9-43B2-B508-7EE006DE943B}"/>
              </a:ext>
            </a:extLst>
          </p:cNvPr>
          <p:cNvSpPr/>
          <p:nvPr/>
        </p:nvSpPr>
        <p:spPr>
          <a:xfrm>
            <a:off x="488272" y="487025"/>
            <a:ext cx="8442664" cy="6001643"/>
          </a:xfrm>
          <a:prstGeom prst="rect">
            <a:avLst/>
          </a:prstGeom>
        </p:spPr>
        <p:txBody>
          <a:bodyPr wrap="square">
            <a:spAutoFit/>
          </a:bodyPr>
          <a:lstStyle/>
          <a:p>
            <a:pPr algn="just"/>
            <a:r>
              <a:rPr lang="pl-PL" sz="2400" dirty="0">
                <a:latin typeface="Times New Roman" panose="02020603050405020304" pitchFamily="18" charset="0"/>
                <a:ea typeface="Times New Roman" panose="02020603050405020304" pitchFamily="18" charset="0"/>
              </a:rPr>
              <a:t>Terminy pochodzące ze słownika chemii analitycznej, opisujące definicje i zasady analityki oraz cechy charakteryzujące metody analityczne.</a:t>
            </a:r>
          </a:p>
          <a:p>
            <a:pPr algn="just">
              <a:spcAft>
                <a:spcPts val="0"/>
              </a:spcAft>
            </a:pPr>
            <a:endParaRPr lang="pl-PL" sz="2400" i="1" dirty="0">
              <a:latin typeface="Times New Roman" panose="02020603050405020304" pitchFamily="18" charset="0"/>
              <a:ea typeface="Calibri" panose="020F0502020204030204" pitchFamily="34" charset="0"/>
            </a:endParaRPr>
          </a:p>
          <a:p>
            <a:pPr algn="just">
              <a:spcAft>
                <a:spcPts val="0"/>
              </a:spcAft>
            </a:pPr>
            <a:r>
              <a:rPr lang="pl-PL" sz="2400" b="1" i="1" dirty="0">
                <a:solidFill>
                  <a:srgbClr val="FF0000"/>
                </a:solidFill>
                <a:latin typeface="Times New Roman" panose="02020603050405020304" pitchFamily="18" charset="0"/>
                <a:ea typeface="Calibri" panose="020F0502020204030204" pitchFamily="34" charset="0"/>
              </a:rPr>
              <a:t>Technika analityczna</a:t>
            </a:r>
            <a:r>
              <a:rPr lang="pl-PL" sz="2400" dirty="0">
                <a:latin typeface="Times New Roman" panose="02020603050405020304" pitchFamily="18" charset="0"/>
                <a:ea typeface="Calibri" panose="020F0502020204030204" pitchFamily="34" charset="0"/>
              </a:rPr>
              <a:t> – zespół metod analitycznych wykorzystujących to samo zjawisko fizyczne.</a:t>
            </a:r>
            <a:endParaRPr lang="pl-PL" sz="2400" dirty="0"/>
          </a:p>
          <a:p>
            <a:pPr algn="just">
              <a:spcAft>
                <a:spcPts val="0"/>
              </a:spcAft>
            </a:pPr>
            <a:endParaRPr lang="pl-PL" sz="2400" i="1" dirty="0">
              <a:latin typeface="Times New Roman" panose="02020603050405020304" pitchFamily="18" charset="0"/>
              <a:ea typeface="Calibri" panose="020F0502020204030204" pitchFamily="34" charset="0"/>
            </a:endParaRPr>
          </a:p>
          <a:p>
            <a:pPr algn="just">
              <a:spcAft>
                <a:spcPts val="0"/>
              </a:spcAft>
            </a:pPr>
            <a:r>
              <a:rPr lang="pl-PL" sz="2400" b="1" i="1" dirty="0">
                <a:solidFill>
                  <a:srgbClr val="FF0000"/>
                </a:solidFill>
                <a:latin typeface="Times New Roman" panose="02020603050405020304" pitchFamily="18" charset="0"/>
                <a:ea typeface="Calibri" panose="020F0502020204030204" pitchFamily="34" charset="0"/>
              </a:rPr>
              <a:t>Metoda analityczna</a:t>
            </a:r>
            <a:r>
              <a:rPr lang="pl-PL" sz="24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pl-PL" sz="2400" i="1" dirty="0">
                <a:latin typeface="Times New Roman" panose="02020603050405020304" pitchFamily="18" charset="0"/>
                <a:ea typeface="Calibri" panose="020F0502020204030204" pitchFamily="34" charset="0"/>
              </a:rPr>
              <a:t>– </a:t>
            </a:r>
            <a:r>
              <a:rPr lang="pl-PL" sz="2400" dirty="0">
                <a:latin typeface="Times New Roman" panose="02020603050405020304" pitchFamily="18" charset="0"/>
                <a:ea typeface="Calibri" panose="020F0502020204030204" pitchFamily="34" charset="0"/>
              </a:rPr>
              <a:t>sposób identyfikacji (wykrywania) lub oznaczania składnika próbki.</a:t>
            </a:r>
            <a:r>
              <a:rPr lang="pl-PL" sz="2400" dirty="0">
                <a:latin typeface="Calibri" panose="020F0502020204030204" pitchFamily="34" charset="0"/>
                <a:ea typeface="Calibri" panose="020F0502020204030204" pitchFamily="34" charset="0"/>
                <a:cs typeface="Times New Roman" panose="02020603050405020304" pitchFamily="18" charset="0"/>
              </a:rPr>
              <a:t> </a:t>
            </a:r>
            <a:r>
              <a:rPr lang="pl-PL" sz="2400" dirty="0">
                <a:latin typeface="Times New Roman" panose="02020603050405020304" pitchFamily="18" charset="0"/>
                <a:ea typeface="Calibri" panose="020F0502020204030204" pitchFamily="34" charset="0"/>
              </a:rPr>
              <a:t>Metoda analityczna przedstawia strategiczną koncepcje uzyskiwania optymalnych informacji o obiekcie badań przy założonej zasadzie pomiaru. Ustala główny zarys przebiegu analizy. Metoda analityczna to konkretny sposób oznaczania analitu za pomocą danej techniki, poprzez wykonanie określonego postępowania. Metoda analityczna obejmuje proces od pobrania próbki do otrzymania wyniku i jego opracowania. </a:t>
            </a:r>
            <a:endParaRPr lang="pl-PL" sz="2400" dirty="0"/>
          </a:p>
          <a:p>
            <a:pPr algn="just"/>
            <a:endParaRPr lang="pl-PL" sz="2400" dirty="0"/>
          </a:p>
        </p:txBody>
      </p:sp>
    </p:spTree>
    <p:extLst>
      <p:ext uri="{BB962C8B-B14F-4D97-AF65-F5344CB8AC3E}">
        <p14:creationId xmlns:p14="http://schemas.microsoft.com/office/powerpoint/2010/main" val="2124496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0" y="290048"/>
            <a:ext cx="9048466" cy="6567952"/>
          </a:xfrm>
          <a:prstGeom prst="rect">
            <a:avLst/>
          </a:prstGeom>
        </p:spPr>
        <p:txBody>
          <a:bodyPr wrap="square">
            <a:spAutoFit/>
          </a:bodyPr>
          <a:lstStyle/>
          <a:p>
            <a:pPr marL="457200">
              <a:lnSpc>
                <a:spcPct val="115000"/>
              </a:lnSpc>
              <a:spcAft>
                <a:spcPts val="0"/>
              </a:spcAft>
            </a:pPr>
            <a:r>
              <a:rPr lang="pl-PL" sz="3200"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Podział metod wg sposobu oznaczeń końcowych</a:t>
            </a:r>
            <a:r>
              <a:rPr lang="pl-PL" sz="2400" dirty="0">
                <a:latin typeface="Times New Roman" panose="02020603050405020304" pitchFamily="18" charset="0"/>
                <a:ea typeface="Calibri" panose="020F0502020204030204" pitchFamily="34" charset="0"/>
                <a:cs typeface="Times New Roman" panose="02020603050405020304" pitchFamily="18" charset="0"/>
              </a:rPr>
              <a:t> </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AutoNum type="romanUcPeriod"/>
            </a:pPr>
            <a:r>
              <a:rPr lang="pl-PL" sz="2400" dirty="0">
                <a:latin typeface="Times New Roman" panose="02020603050405020304" pitchFamily="18" charset="0"/>
                <a:ea typeface="Times New Roman" panose="02020603050405020304" pitchFamily="18" charset="0"/>
              </a:rPr>
              <a:t>Metody oparte na chemicznych reakcjach analitycznych, których podstawą są zjawiska chemiczne (reakcje analityczne)</a:t>
            </a:r>
          </a:p>
          <a:p>
            <a:pPr marL="285750" indent="-285750" algn="just">
              <a:buAutoNum type="romanUcPeriod"/>
            </a:pPr>
            <a:r>
              <a:rPr lang="pl-PL" sz="2400" dirty="0">
                <a:latin typeface="Times New Roman" panose="02020603050405020304" pitchFamily="18" charset="0"/>
                <a:ea typeface="Times New Roman" panose="02020603050405020304" pitchFamily="18" charset="0"/>
              </a:rPr>
              <a:t> Metody oparte na właściwościach fizycznych, głównie na   oddziaływaniu promieniowania elektromagnetycznego z próbką</a:t>
            </a:r>
          </a:p>
          <a:p>
            <a:pPr marL="285750" indent="-285750" algn="just">
              <a:buAutoNum type="romanUcPeriod"/>
            </a:pPr>
            <a:r>
              <a:rPr lang="pl-PL" sz="2400" dirty="0">
                <a:latin typeface="Times New Roman" panose="02020603050405020304" pitchFamily="18" charset="0"/>
                <a:ea typeface="Times New Roman" panose="02020603050405020304" pitchFamily="18" charset="0"/>
              </a:rPr>
              <a:t> Metody oparte na właściwościach fizycznych, głównie na oddziaływaniu promieniowania elektromagnetycznego z próbką </a:t>
            </a:r>
          </a:p>
          <a:p>
            <a:pPr marL="400050" indent="-400050" algn="just">
              <a:buAutoNum type="romanUcPeriod"/>
            </a:pPr>
            <a:r>
              <a:rPr lang="pl-PL"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Metody oparte na pomiarze promieniowania powstającego w wyniku reakcji jądrowych (α, ß, γ).</a:t>
            </a:r>
            <a:r>
              <a:rPr lang="pl-PL" sz="2400" dirty="0">
                <a:latin typeface="Times New Roman" panose="02020603050405020304" pitchFamily="18" charset="0"/>
                <a:ea typeface="Calibri" panose="020F0502020204030204" pitchFamily="34" charset="0"/>
                <a:cs typeface="Times New Roman" panose="02020603050405020304" pitchFamily="18" charset="0"/>
              </a:rPr>
              <a:t> Polegają na pomiarze promieniowania jądrowego emitowanego przez naturalne i sztuczne izotopy promieniotwórcze. Również efekty naświetlania badanej próbki promieniowaniem jądrowym.</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marL="400050" indent="-400050" algn="just">
              <a:buAutoNum type="romanUcPeriod"/>
            </a:pPr>
            <a:r>
              <a:rPr lang="pl-PL" sz="2400" dirty="0">
                <a:latin typeface="Times New Roman" panose="02020603050405020304" pitchFamily="18" charset="0"/>
                <a:ea typeface="Times New Roman" panose="02020603050405020304" pitchFamily="18" charset="0"/>
              </a:rPr>
              <a:t>Metody rozdzielcze służące wyizolowaniu substancji, jej identyfikacji i oznaczaniu, dzięki zróżnicowanej odpowiedzi specyficznych substancji na warunki rozdziału.</a:t>
            </a:r>
          </a:p>
          <a:p>
            <a:pPr marL="400050" indent="-400050" algn="just">
              <a:buAutoNum type="romanUcPeriod"/>
            </a:pPr>
            <a:r>
              <a:rPr lang="pl-PL" sz="2400" dirty="0">
                <a:latin typeface="Times New Roman" panose="02020603050405020304" pitchFamily="18" charset="0"/>
                <a:ea typeface="Times New Roman" panose="02020603050405020304" pitchFamily="18" charset="0"/>
              </a:rPr>
              <a:t> Metody oparte na innych zjawiskach fizycznych</a:t>
            </a:r>
          </a:p>
          <a:p>
            <a:endParaRPr lang="pl-PL" sz="2400" dirty="0"/>
          </a:p>
        </p:txBody>
      </p:sp>
    </p:spTree>
    <p:extLst>
      <p:ext uri="{BB962C8B-B14F-4D97-AF65-F5344CB8AC3E}">
        <p14:creationId xmlns:p14="http://schemas.microsoft.com/office/powerpoint/2010/main" val="1047607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3773" y="358872"/>
            <a:ext cx="8720920" cy="6463308"/>
          </a:xfrm>
          <a:prstGeom prst="rect">
            <a:avLst/>
          </a:prstGeom>
          <a:noFill/>
        </p:spPr>
        <p:txBody>
          <a:bodyPr wrap="square">
            <a:spAutoFit/>
          </a:bodyPr>
          <a:lstStyle/>
          <a:p>
            <a:pPr lvl="0" algn="ctr"/>
            <a:r>
              <a:rPr lang="pl-PL" sz="2400" b="1" dirty="0">
                <a:solidFill>
                  <a:srgbClr val="002060"/>
                </a:solidFill>
                <a:latin typeface="Times New Roman" panose="02020603050405020304" pitchFamily="18" charset="0"/>
                <a:ea typeface="Times New Roman" panose="02020603050405020304" pitchFamily="18" charset="0"/>
              </a:rPr>
              <a:t>III. WYBÓR PROCEDURY ANALITYCZNEJ</a:t>
            </a:r>
          </a:p>
          <a:p>
            <a:pPr lvl="0" algn="ct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FF0000"/>
                </a:solidFill>
                <a:latin typeface="Times New Roman" panose="02020603050405020304" pitchFamily="18" charset="0"/>
                <a:ea typeface="Times New Roman" panose="02020603050405020304" pitchFamily="18" charset="0"/>
              </a:rPr>
              <a:t>A</a:t>
            </a:r>
            <a:r>
              <a:rPr lang="pl-PL" sz="2400" dirty="0">
                <a:solidFill>
                  <a:prstClr val="black"/>
                </a:solidFill>
                <a:latin typeface="Times New Roman" panose="02020603050405020304" pitchFamily="18" charset="0"/>
                <a:ea typeface="Times New Roman" panose="02020603050405020304" pitchFamily="18" charset="0"/>
              </a:rPr>
              <a:t>, </a:t>
            </a:r>
            <a:r>
              <a:rPr lang="pl-PL" sz="2400" b="1" dirty="0">
                <a:solidFill>
                  <a:srgbClr val="00B050"/>
                </a:solidFill>
                <a:latin typeface="Times New Roman" panose="02020603050405020304" pitchFamily="18" charset="0"/>
                <a:ea typeface="Times New Roman" panose="02020603050405020304" pitchFamily="18" charset="0"/>
              </a:rPr>
              <a:t>Z</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002060"/>
                </a:solidFill>
                <a:latin typeface="Times New Roman" panose="02020603050405020304" pitchFamily="18" charset="0"/>
                <a:ea typeface="Times New Roman" panose="02020603050405020304" pitchFamily="18" charset="0"/>
              </a:rPr>
              <a:t> </a:t>
            </a:r>
          </a:p>
          <a:p>
            <a:pPr algn="ctr"/>
            <a:r>
              <a:rPr lang="pl-PL" sz="3200" b="1" i="1" dirty="0">
                <a:solidFill>
                  <a:srgbClr val="FF0000"/>
                </a:solidFill>
                <a:latin typeface="Times New Roman" panose="02020603050405020304" pitchFamily="18" charset="0"/>
                <a:ea typeface="Times New Roman" panose="02020603050405020304" pitchFamily="18" charset="0"/>
              </a:rPr>
              <a:t>Procedura analityczna jest to szczegółowy sposób postepowania od pobrania próbki do interpretacji wyników, który uwzględnia</a:t>
            </a:r>
            <a:r>
              <a:rPr lang="pl-PL" sz="3200" dirty="0">
                <a:latin typeface="Times New Roman" panose="02020603050405020304" pitchFamily="18" charset="0"/>
                <a:ea typeface="Times New Roman" panose="02020603050405020304" pitchFamily="18" charset="0"/>
              </a:rPr>
              <a:t>:</a:t>
            </a:r>
          </a:p>
          <a:p>
            <a:r>
              <a:rPr lang="pl-PL" sz="2800" dirty="0">
                <a:latin typeface="Times New Roman" panose="02020603050405020304" pitchFamily="18" charset="0"/>
                <a:ea typeface="Times New Roman" panose="02020603050405020304" pitchFamily="18" charset="0"/>
              </a:rPr>
              <a:t>1. wielkość i szczegółowe warunki pobierania próbki;</a:t>
            </a:r>
          </a:p>
          <a:p>
            <a:r>
              <a:rPr lang="pl-PL" sz="2800" dirty="0">
                <a:latin typeface="Times New Roman" panose="02020603050405020304" pitchFamily="18" charset="0"/>
                <a:ea typeface="Times New Roman" panose="02020603050405020304" pitchFamily="18" charset="0"/>
              </a:rPr>
              <a:t>2. potrzebę izolowania analitu i szczegółowe warunki  </a:t>
            </a:r>
          </a:p>
          <a:p>
            <a:r>
              <a:rPr lang="pl-PL" sz="2800" dirty="0">
                <a:latin typeface="Times New Roman" panose="02020603050405020304" pitchFamily="18" charset="0"/>
                <a:ea typeface="Times New Roman" panose="02020603050405020304" pitchFamily="18" charset="0"/>
              </a:rPr>
              <a:t>    przygotowania próbki, warunki kalibracji i walidacji;</a:t>
            </a:r>
          </a:p>
          <a:p>
            <a:r>
              <a:rPr lang="pl-PL" sz="2800" dirty="0">
                <a:latin typeface="Times New Roman" panose="02020603050405020304" pitchFamily="18" charset="0"/>
                <a:ea typeface="Times New Roman" panose="02020603050405020304" pitchFamily="18" charset="0"/>
              </a:rPr>
              <a:t>3. używane stężenia, objętość i czystość odczynników;</a:t>
            </a:r>
          </a:p>
          <a:p>
            <a:r>
              <a:rPr lang="pl-PL" sz="2800" dirty="0">
                <a:latin typeface="Times New Roman" panose="02020603050405020304" pitchFamily="18" charset="0"/>
                <a:ea typeface="Times New Roman" panose="02020603050405020304" pitchFamily="18" charset="0"/>
              </a:rPr>
              <a:t>4. aparatura, szkło laboratoryjne, sprzęt laboratoryjny;</a:t>
            </a:r>
          </a:p>
          <a:p>
            <a:r>
              <a:rPr lang="pl-PL" sz="2800" dirty="0">
                <a:latin typeface="Times New Roman" panose="02020603050405020304" pitchFamily="18" charset="0"/>
                <a:ea typeface="Times New Roman" panose="02020603050405020304" pitchFamily="18" charset="0"/>
              </a:rPr>
              <a:t>5. szczegółowe warunki i sposób wykonania pomiaru;</a:t>
            </a:r>
          </a:p>
          <a:p>
            <a:r>
              <a:rPr lang="pl-PL" sz="2800" dirty="0">
                <a:latin typeface="Times New Roman" panose="02020603050405020304" pitchFamily="18" charset="0"/>
                <a:ea typeface="Times New Roman" panose="02020603050405020304" pitchFamily="18" charset="0"/>
              </a:rPr>
              <a:t>6. sposób przedstawienia wyników (np. wykresy);</a:t>
            </a:r>
          </a:p>
          <a:p>
            <a:pPr marL="457200" indent="-457200">
              <a:buFontTx/>
              <a:buChar char="-"/>
            </a:pPr>
            <a:endParaRPr lang="pl-PL" b="1" i="1" dirty="0">
              <a:latin typeface="Times New Roman" panose="02020603050405020304" pitchFamily="18" charset="0"/>
              <a:ea typeface="Times New Roman" panose="02020603050405020304" pitchFamily="18" charset="0"/>
            </a:endParaRPr>
          </a:p>
          <a:p>
            <a:pPr algn="ctr"/>
            <a:r>
              <a:rPr lang="pl-PL" sz="2800" b="1" i="1" dirty="0">
                <a:latin typeface="Times New Roman" panose="02020603050405020304" pitchFamily="18" charset="0"/>
                <a:ea typeface="Times New Roman" panose="02020603050405020304" pitchFamily="18" charset="0"/>
              </a:rPr>
              <a:t>Procedury opisane są w normach i instrukcjach. Jeśli są dostępne, należy ich bezwarunkowo przestrzegać. </a:t>
            </a:r>
            <a:endParaRPr lang="pl-PL" sz="2800" b="1" i="1" dirty="0"/>
          </a:p>
        </p:txBody>
      </p:sp>
      <p:sp>
        <p:nvSpPr>
          <p:cNvPr id="3" name="Prostokąt: zaokrąglone rogi 2"/>
          <p:cNvSpPr/>
          <p:nvPr/>
        </p:nvSpPr>
        <p:spPr>
          <a:xfrm>
            <a:off x="259307" y="1166540"/>
            <a:ext cx="8616469" cy="14142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zaokrąglone rogi 3">
            <a:extLst>
              <a:ext uri="{FF2B5EF4-FFF2-40B4-BE49-F238E27FC236}">
                <a16:creationId xmlns:a16="http://schemas.microsoft.com/office/drawing/2014/main" id="{91224D5E-8918-4182-B240-23E0C3D388F4}"/>
              </a:ext>
            </a:extLst>
          </p:cNvPr>
          <p:cNvSpPr/>
          <p:nvPr/>
        </p:nvSpPr>
        <p:spPr>
          <a:xfrm>
            <a:off x="268223" y="5807413"/>
            <a:ext cx="8457488" cy="904672"/>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742228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41194" y="434075"/>
            <a:ext cx="8598089" cy="5940088"/>
          </a:xfrm>
          <a:prstGeom prst="rect">
            <a:avLst/>
          </a:prstGeom>
        </p:spPr>
        <p:txBody>
          <a:bodyPr wrap="square">
            <a:spAutoFit/>
          </a:bodyPr>
          <a:lstStyle/>
          <a:p>
            <a:pPr algn="ctr"/>
            <a:r>
              <a:rPr lang="pl-PL" sz="3200" b="1" dirty="0">
                <a:solidFill>
                  <a:srgbClr val="002060"/>
                </a:solidFill>
                <a:latin typeface="Times New Roman" panose="02020603050405020304" pitchFamily="18" charset="0"/>
                <a:ea typeface="Times New Roman" panose="02020603050405020304" pitchFamily="18" charset="0"/>
              </a:rPr>
              <a:t>PRÓBKA</a:t>
            </a:r>
            <a:r>
              <a:rPr lang="pl-PL" sz="2800" b="1" dirty="0">
                <a:solidFill>
                  <a:srgbClr val="002060"/>
                </a:solidFill>
                <a:latin typeface="Times New Roman" panose="02020603050405020304" pitchFamily="18" charset="0"/>
                <a:ea typeface="Times New Roman" panose="02020603050405020304" pitchFamily="18" charset="0"/>
              </a:rPr>
              <a:t> </a:t>
            </a:r>
          </a:p>
          <a:p>
            <a:pPr algn="ctr"/>
            <a:endParaRPr lang="pl-PL" sz="2800" dirty="0">
              <a:solidFill>
                <a:srgbClr val="7030A0"/>
              </a:solidFill>
              <a:latin typeface="Times New Roman" panose="02020603050405020304" pitchFamily="18" charset="0"/>
              <a:ea typeface="Times New Roman" panose="02020603050405020304" pitchFamily="18" charset="0"/>
            </a:endParaRPr>
          </a:p>
          <a:p>
            <a:pPr algn="ctr"/>
            <a:r>
              <a:rPr lang="pl-PL" sz="3200" b="1" dirty="0">
                <a:solidFill>
                  <a:srgbClr val="7030A0"/>
                </a:solidFill>
                <a:latin typeface="Times New Roman" panose="02020603050405020304" pitchFamily="18" charset="0"/>
                <a:ea typeface="Times New Roman" panose="02020603050405020304" pitchFamily="18" charset="0"/>
              </a:rPr>
              <a:t>Analiza chemiczna jest zwykle przeprowadzana dla niewielkiej części obiektu badanego nazywanego próbką. </a:t>
            </a:r>
          </a:p>
          <a:p>
            <a:pPr algn="ctr"/>
            <a:r>
              <a:rPr lang="pl-PL" sz="3200" b="1" dirty="0">
                <a:latin typeface="Times New Roman" panose="02020603050405020304" pitchFamily="18" charset="0"/>
                <a:ea typeface="Calibri" panose="020F0502020204030204" pitchFamily="34" charset="0"/>
              </a:rPr>
              <a:t>Jest ona częścią materiału badanego, na podstawie której orzeka się o wartości badanej cechy w całym materiale (populacji).</a:t>
            </a:r>
            <a:endParaRPr lang="pl-PL" sz="3200" b="1" dirty="0">
              <a:solidFill>
                <a:srgbClr val="7030A0"/>
              </a:solidFill>
              <a:latin typeface="Times New Roman" panose="02020603050405020304" pitchFamily="18" charset="0"/>
              <a:ea typeface="Times New Roman" panose="02020603050405020304" pitchFamily="18" charset="0"/>
            </a:endParaRPr>
          </a:p>
          <a:p>
            <a:pPr algn="ctr"/>
            <a:r>
              <a:rPr lang="pl-PL" sz="3200" b="1" dirty="0">
                <a:solidFill>
                  <a:srgbClr val="7030A0"/>
                </a:solidFill>
                <a:latin typeface="Times New Roman" panose="02020603050405020304" pitchFamily="18" charset="0"/>
                <a:ea typeface="Times New Roman" panose="02020603050405020304" pitchFamily="18" charset="0"/>
              </a:rPr>
              <a:t>Niezbędnym wstępnym krokiem w procesie analitycznym jest pobranie próbki reprezentatywnej, posiadającej właściwości badanego obiektu</a:t>
            </a:r>
            <a:r>
              <a:rPr lang="pl-PL" sz="3200" dirty="0">
                <a:solidFill>
                  <a:srgbClr val="7030A0"/>
                </a:solidFill>
                <a:latin typeface="Times New Roman" panose="02020603050405020304" pitchFamily="18" charset="0"/>
                <a:ea typeface="Times New Roman" panose="02020603050405020304" pitchFamily="18" charset="0"/>
              </a:rPr>
              <a:t>.</a:t>
            </a:r>
            <a:endParaRPr lang="pl-PL"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4562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770D0F7B-C25F-4CF6-AB05-BF254A63C301}"/>
              </a:ext>
            </a:extLst>
          </p:cNvPr>
          <p:cNvSpPr/>
          <p:nvPr/>
        </p:nvSpPr>
        <p:spPr>
          <a:xfrm>
            <a:off x="204280" y="136349"/>
            <a:ext cx="8735439" cy="6432530"/>
          </a:xfrm>
          <a:prstGeom prst="rect">
            <a:avLst/>
          </a:prstGeom>
        </p:spPr>
        <p:txBody>
          <a:bodyPr wrap="square">
            <a:spAutoFit/>
          </a:bodyPr>
          <a:lstStyle/>
          <a:p>
            <a:pPr algn="ctr">
              <a:lnSpc>
                <a:spcPct val="150000"/>
              </a:lnSpc>
              <a:spcAft>
                <a:spcPts val="0"/>
              </a:spcAft>
            </a:pPr>
            <a:r>
              <a:rPr lang="pl-PL" sz="3200" b="1" dirty="0">
                <a:latin typeface="Times New Roman" panose="02020603050405020304" pitchFamily="18" charset="0"/>
                <a:ea typeface="Calibri" panose="020F0502020204030204" pitchFamily="34" charset="0"/>
                <a:cs typeface="Times New Roman" panose="02020603050405020304" pitchFamily="18" charset="0"/>
              </a:rPr>
              <a:t>Rodzaje próbek</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Próbka reprezentatywna</a:t>
            </a:r>
            <a:r>
              <a:rPr lang="pl-PL" sz="2800" dirty="0">
                <a:latin typeface="Times New Roman" panose="02020603050405020304" pitchFamily="18" charset="0"/>
                <a:ea typeface="Calibri" panose="020F0502020204030204" pitchFamily="34" charset="0"/>
                <a:cs typeface="Times New Roman" panose="02020603050405020304" pitchFamily="18" charset="0"/>
              </a:rPr>
              <a:t> część materiału, która nie różni się od całości materiału badanego pod względem danej cechy;</a:t>
            </a:r>
            <a:endParaRPr lang="pl-PL"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Próbka pierwotna</a:t>
            </a:r>
            <a:r>
              <a:rPr lang="pl-PL" sz="2800" dirty="0">
                <a:latin typeface="Times New Roman" panose="02020603050405020304" pitchFamily="18" charset="0"/>
                <a:ea typeface="Calibri" panose="020F0502020204030204" pitchFamily="34" charset="0"/>
                <a:cs typeface="Times New Roman" panose="02020603050405020304" pitchFamily="18" charset="0"/>
              </a:rPr>
              <a:t> część partii materiału pobrana jednorazowo z jednego miejsca,</a:t>
            </a:r>
            <a:endParaRPr lang="pl-PL"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Próbka jednostkowa</a:t>
            </a:r>
            <a:r>
              <a:rPr lang="pl-PL" sz="2800" dirty="0">
                <a:latin typeface="Times New Roman" panose="02020603050405020304" pitchFamily="18" charset="0"/>
                <a:ea typeface="Calibri" panose="020F0502020204030204" pitchFamily="34" charset="0"/>
                <a:cs typeface="Times New Roman" panose="02020603050405020304" pitchFamily="18" charset="0"/>
              </a:rPr>
              <a:t> część materiału złożona ze wszystkich próbek pierwotnych pobranych z określonego miejsca;</a:t>
            </a:r>
          </a:p>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Próbka ogólna</a:t>
            </a:r>
            <a:r>
              <a:rPr lang="pl-PL" sz="2800" dirty="0">
                <a:latin typeface="Times New Roman" panose="02020603050405020304" pitchFamily="18" charset="0"/>
                <a:ea typeface="Calibri" panose="020F0502020204030204" pitchFamily="34" charset="0"/>
                <a:cs typeface="Times New Roman" panose="02020603050405020304" pitchFamily="18" charset="0"/>
              </a:rPr>
              <a:t> część partii materiału złożona ze wszystkich próbek pierwotnych pobranych z danej partii;</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Próbka laboratoryjna</a:t>
            </a:r>
            <a:r>
              <a:rPr lang="pl-PL" sz="2800" dirty="0">
                <a:latin typeface="Times New Roman" panose="02020603050405020304" pitchFamily="18" charset="0"/>
                <a:ea typeface="Calibri" panose="020F0502020204030204" pitchFamily="34" charset="0"/>
                <a:cs typeface="Times New Roman" panose="02020603050405020304" pitchFamily="18" charset="0"/>
              </a:rPr>
              <a:t> próbka przygotowana z próbki ogólnej, reprezentująca właściwości materiału przeznaczona do prowadzenia analiz;</a:t>
            </a: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7285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BE192527-D68F-46D2-9496-086261F61024}"/>
              </a:ext>
            </a:extLst>
          </p:cNvPr>
          <p:cNvSpPr/>
          <p:nvPr/>
        </p:nvSpPr>
        <p:spPr>
          <a:xfrm>
            <a:off x="340468" y="332098"/>
            <a:ext cx="8696528" cy="6124754"/>
          </a:xfrm>
          <a:prstGeom prst="rect">
            <a:avLst/>
          </a:prstGeom>
        </p:spPr>
        <p:txBody>
          <a:bodyPr wrap="square">
            <a:spAutoFit/>
          </a:bodyPr>
          <a:lstStyle/>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Próbka do badań</a:t>
            </a:r>
            <a:r>
              <a:rPr lang="pl-PL" sz="2800" dirty="0">
                <a:latin typeface="Times New Roman" panose="02020603050405020304" pitchFamily="18" charset="0"/>
                <a:ea typeface="Calibri" panose="020F0502020204030204" pitchFamily="34" charset="0"/>
                <a:cs typeface="Times New Roman" panose="02020603050405020304" pitchFamily="18" charset="0"/>
              </a:rPr>
              <a:t> próbka przygotowana z próbki laboratoryjnej, z której pobiera się próbkę analityczną;</a:t>
            </a:r>
            <a:endParaRPr lang="pl-PL"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Próbka analityczna</a:t>
            </a:r>
            <a:r>
              <a:rPr lang="pl-PL" sz="2800" dirty="0">
                <a:latin typeface="Times New Roman" panose="02020603050405020304" pitchFamily="18" charset="0"/>
                <a:ea typeface="Calibri" panose="020F0502020204030204" pitchFamily="34" charset="0"/>
                <a:cs typeface="Times New Roman" panose="02020603050405020304" pitchFamily="18" charset="0"/>
              </a:rPr>
              <a:t> część pobrana z próbki laboratoryjnej, przeznaczona w całości do jednego oznaczenia;</a:t>
            </a:r>
          </a:p>
          <a:p>
            <a:pPr algn="just">
              <a:spcAft>
                <a:spcPts val="0"/>
              </a:spcAft>
            </a:pPr>
            <a:endParaRPr lang="pl-PL"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Próbka wzorcowa</a:t>
            </a:r>
            <a:r>
              <a:rPr lang="pl-PL" sz="2800" dirty="0">
                <a:latin typeface="Times New Roman" panose="02020603050405020304" pitchFamily="18" charset="0"/>
                <a:ea typeface="Calibri" panose="020F0502020204030204" pitchFamily="34" charset="0"/>
                <a:cs typeface="Times New Roman" panose="02020603050405020304" pitchFamily="18" charset="0"/>
              </a:rPr>
              <a:t> próbka o dokładnie znanym składzie;</a:t>
            </a:r>
            <a:endParaRPr lang="pl-PL"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Próbka rozjemcza</a:t>
            </a:r>
            <a:r>
              <a:rPr lang="pl-PL" sz="2800" dirty="0">
                <a:latin typeface="Times New Roman" panose="02020603050405020304" pitchFamily="18" charset="0"/>
                <a:ea typeface="Calibri" panose="020F0502020204030204" pitchFamily="34" charset="0"/>
                <a:cs typeface="Times New Roman" panose="02020603050405020304" pitchFamily="18" charset="0"/>
              </a:rPr>
              <a:t> próbka mająca na celu ustalenie zawartości składników, których oznaczenia wykonane przez różne laboratoria nie są zgodne; wyniki analizy próbki rozjemczej wykonane w instytucji przyjętej przez zakłady są obowiązujące dla obu stron</a:t>
            </a:r>
            <a:endParaRPr lang="pl-PL" sz="2800" dirty="0">
              <a:latin typeface="Calibri" panose="020F0502020204030204" pitchFamily="34" charset="0"/>
              <a:ea typeface="Calibri" panose="020F0502020204030204" pitchFamily="34" charset="0"/>
              <a:cs typeface="Times New Roman" panose="02020603050405020304" pitchFamily="18" charset="0"/>
            </a:endParaRPr>
          </a:p>
          <a:p>
            <a:pPr algn="just"/>
            <a:r>
              <a:rPr lang="pl-PL" sz="2800" b="1" dirty="0">
                <a:latin typeface="Times New Roman" panose="02020603050405020304" pitchFamily="18" charset="0"/>
                <a:ea typeface="Calibri" panose="020F0502020204030204" pitchFamily="34" charset="0"/>
              </a:rPr>
              <a:t>Próbka złożona sekwencyjnie</a:t>
            </a:r>
            <a:r>
              <a:rPr lang="pl-PL" sz="2800" dirty="0">
                <a:latin typeface="Times New Roman" panose="02020603050405020304" pitchFamily="18" charset="0"/>
                <a:ea typeface="Calibri" panose="020F0502020204030204" pitchFamily="34" charset="0"/>
              </a:rPr>
              <a:t> próbka powstała na skutek pobierania próbek jednostkowych do jednego pojemnika według ustalonego programu</a:t>
            </a:r>
            <a:r>
              <a:rPr lang="pl-PL" sz="1200" dirty="0">
                <a:latin typeface="Times New Roman" panose="02020603050405020304" pitchFamily="18" charset="0"/>
                <a:ea typeface="Calibri" panose="020F0502020204030204" pitchFamily="34" charset="0"/>
              </a:rPr>
              <a:t>.</a:t>
            </a:r>
            <a:endParaRPr lang="pl-PL" dirty="0"/>
          </a:p>
        </p:txBody>
      </p:sp>
    </p:spTree>
    <p:extLst>
      <p:ext uri="{BB962C8B-B14F-4D97-AF65-F5344CB8AC3E}">
        <p14:creationId xmlns:p14="http://schemas.microsoft.com/office/powerpoint/2010/main" val="343314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8140" y="301931"/>
            <a:ext cx="8720919" cy="6340197"/>
          </a:xfrm>
          <a:prstGeom prst="rect">
            <a:avLst/>
          </a:prstGeom>
        </p:spPr>
        <p:txBody>
          <a:bodyPr wrap="square">
            <a:spAutoFit/>
          </a:bodyPr>
          <a:lstStyle/>
          <a:p>
            <a:pPr algn="ctr">
              <a:spcAft>
                <a:spcPts val="0"/>
              </a:spcAft>
            </a:pPr>
            <a:r>
              <a:rPr lang="pl-PL" sz="2800" b="1" dirty="0">
                <a:solidFill>
                  <a:srgbClr val="002060"/>
                </a:solidFill>
                <a:latin typeface="Times New Roman" panose="02020603050405020304" pitchFamily="18" charset="0"/>
                <a:ea typeface="Times New Roman" panose="02020603050405020304" pitchFamily="18" charset="0"/>
              </a:rPr>
              <a:t>VI. ZASADY ZWIĄZANE Z POBIERANIEM PRÓBEK, ZALEŻNE OD OBIEKTU BADANEGO      I STOSOWANEJ METODY </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00B050"/>
                </a:solidFill>
                <a:latin typeface="Times New Roman" panose="02020603050405020304" pitchFamily="18" charset="0"/>
                <a:ea typeface="Times New Roman" panose="02020603050405020304" pitchFamily="18" charset="0"/>
              </a:rPr>
              <a:t>Z</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FF0000"/>
                </a:solidFill>
                <a:latin typeface="Times New Roman" panose="02020603050405020304" pitchFamily="18" charset="0"/>
                <a:ea typeface="Times New Roman" panose="02020603050405020304" pitchFamily="18" charset="0"/>
              </a:rPr>
              <a:t>A</a:t>
            </a:r>
            <a:r>
              <a:rPr lang="pl-PL" sz="2400" dirty="0">
                <a:solidFill>
                  <a:prstClr val="black"/>
                </a:solidFill>
                <a:latin typeface="Times New Roman" panose="02020603050405020304" pitchFamily="18" charset="0"/>
                <a:ea typeface="Times New Roman" panose="02020603050405020304" pitchFamily="18" charset="0"/>
              </a:rPr>
              <a:t>)</a:t>
            </a:r>
            <a:endParaRPr lang="pl-PL" sz="2800" b="1" i="1" dirty="0">
              <a:solidFill>
                <a:srgbClr val="002060"/>
              </a:solidFill>
              <a:latin typeface="Times New Roman" panose="02020603050405020304" pitchFamily="18" charset="0"/>
              <a:ea typeface="Times New Roman" panose="02020603050405020304" pitchFamily="18" charset="0"/>
            </a:endParaRPr>
          </a:p>
          <a:p>
            <a:pPr algn="ctr" fontAlgn="base">
              <a:lnSpc>
                <a:spcPct val="150000"/>
              </a:lnSpc>
              <a:spcAft>
                <a:spcPts val="0"/>
              </a:spcAft>
            </a:pPr>
            <a:endParaRPr lang="pl-PL" sz="2000" b="1" i="1" dirty="0">
              <a:solidFill>
                <a:srgbClr val="002060"/>
              </a:solidFill>
              <a:latin typeface="Times New Roman" panose="02020603050405020304" pitchFamily="18" charset="0"/>
            </a:endParaRPr>
          </a:p>
          <a:p>
            <a:pPr fontAlgn="base">
              <a:spcAft>
                <a:spcPts val="0"/>
              </a:spcAft>
            </a:pPr>
            <a:r>
              <a:rPr lang="pl-PL" sz="2800" b="1" dirty="0">
                <a:latin typeface="Times New Roman" panose="02020603050405020304" pitchFamily="18" charset="0"/>
              </a:rPr>
              <a:t>1. </a:t>
            </a:r>
            <a:r>
              <a:rPr lang="pl-PL" sz="2800" b="1" dirty="0">
                <a:latin typeface="Times New Roman" panose="02020603050405020304" pitchFamily="18" charset="0"/>
                <a:ea typeface="Calibri" panose="020F0502020204030204" pitchFamily="34" charset="0"/>
              </a:rPr>
              <a:t>Pobrana do badań próba musi odpowiadać materiałowi, z którego pochodzi zarówno pod względem ilościowym, jak i jakościowym;</a:t>
            </a:r>
            <a:r>
              <a:rPr lang="pl-PL" sz="2800" b="1" dirty="0">
                <a:latin typeface="Times New Roman" panose="02020603050405020304" pitchFamily="18" charset="0"/>
              </a:rPr>
              <a:t> </a:t>
            </a:r>
            <a:endParaRPr lang="pl-PL" sz="2800" b="1" dirty="0">
              <a:latin typeface="Times New Roman" panose="02020603050405020304" pitchFamily="18" charset="0"/>
              <a:ea typeface="Times New Roman" panose="02020603050405020304" pitchFamily="18" charset="0"/>
            </a:endParaRPr>
          </a:p>
          <a:p>
            <a:r>
              <a:rPr lang="pl-PL" sz="2800" b="1" dirty="0">
                <a:latin typeface="Times New Roman" panose="02020603050405020304" pitchFamily="18" charset="0"/>
                <a:ea typeface="Times New Roman" panose="02020603050405020304" pitchFamily="18" charset="0"/>
              </a:rPr>
              <a:t>2. Pobranie próbki jest pierwszym etapem procedury analitycznej, opartym na wynikach formułowania problemu oraz rodzaju obiektu badanego. </a:t>
            </a:r>
          </a:p>
          <a:p>
            <a:r>
              <a:rPr lang="pl-PL" sz="2800" b="1" dirty="0">
                <a:latin typeface="Times New Roman" panose="02020603050405020304" pitchFamily="18" charset="0"/>
                <a:ea typeface="Times New Roman" panose="02020603050405020304" pitchFamily="18" charset="0"/>
              </a:rPr>
              <a:t>3. Jakość i przydatność informacji analitycznej nie będzie lepsza niż jakość pobranej próbki, która zależy </a:t>
            </a:r>
            <a:r>
              <a:rPr lang="pl-PL" sz="2800" b="1" dirty="0">
                <a:solidFill>
                  <a:srgbClr val="002060"/>
                </a:solidFill>
                <a:latin typeface="Times New Roman" panose="02020603050405020304" pitchFamily="18" charset="0"/>
                <a:ea typeface="Times New Roman" panose="02020603050405020304" pitchFamily="18" charset="0"/>
              </a:rPr>
              <a:t>od trafności wyboru strategii pobierania, dopasowanej do wybranej metody</a:t>
            </a:r>
            <a:r>
              <a:rPr lang="pl-PL" sz="2800" b="1" dirty="0">
                <a:solidFill>
                  <a:srgbClr val="7030A0"/>
                </a:solidFill>
                <a:latin typeface="Times New Roman" panose="02020603050405020304" pitchFamily="18" charset="0"/>
                <a:ea typeface="Times New Roman" panose="02020603050405020304" pitchFamily="18" charset="0"/>
              </a:rPr>
              <a:t>. </a:t>
            </a:r>
            <a:endParaRPr lang="pl-PL" sz="2800" dirty="0">
              <a:latin typeface="Times New Roman" panose="02020603050405020304" pitchFamily="18" charset="0"/>
              <a:ea typeface="Times New Roman" panose="02020603050405020304" pitchFamily="18" charset="0"/>
            </a:endParaRPr>
          </a:p>
          <a:p>
            <a:pPr>
              <a:spcAft>
                <a:spcPts val="0"/>
              </a:spcAft>
            </a:pPr>
            <a:endParaRPr lang="pl-PL"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06692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27109" y="409700"/>
            <a:ext cx="8229600" cy="5201424"/>
          </a:xfrm>
          <a:prstGeom prst="rect">
            <a:avLst/>
          </a:prstGeom>
        </p:spPr>
        <p:txBody>
          <a:bodyPr wrap="square">
            <a:spAutoFit/>
          </a:bodyPr>
          <a:lstStyle/>
          <a:p>
            <a:pPr algn="ctr"/>
            <a:r>
              <a:rPr lang="pl-PL" sz="3600" dirty="0">
                <a:latin typeface="Times New Roman" panose="02020603050405020304" pitchFamily="18" charset="0"/>
                <a:ea typeface="Calibri" panose="020F0502020204030204" pitchFamily="34" charset="0"/>
              </a:rPr>
              <a:t>Zasadnicze czynniki warunkujące reprezentatywność próbki</a:t>
            </a:r>
          </a:p>
          <a:p>
            <a:endParaRPr lang="pl-PL" sz="3600" dirty="0">
              <a:latin typeface="Times New Roman" panose="02020603050405020304" pitchFamily="18" charset="0"/>
              <a:ea typeface="Calibri" panose="020F0502020204030204" pitchFamily="34" charset="0"/>
            </a:endParaRPr>
          </a:p>
          <a:p>
            <a:pPr marL="514350" indent="-514350">
              <a:buAutoNum type="arabicPeriod"/>
            </a:pPr>
            <a:r>
              <a:rPr lang="pl-PL" sz="2800" dirty="0">
                <a:latin typeface="Times New Roman" panose="02020603050405020304" pitchFamily="18" charset="0"/>
                <a:ea typeface="Calibri" panose="020F0502020204030204" pitchFamily="34" charset="0"/>
              </a:rPr>
              <a:t>Pobrana próbka musi być dostatecznie duża. </a:t>
            </a:r>
          </a:p>
          <a:p>
            <a:pPr marL="514350" indent="-514350">
              <a:buAutoNum type="arabicPeriod"/>
            </a:pPr>
            <a:r>
              <a:rPr lang="pl-PL" sz="2800" dirty="0">
                <a:latin typeface="Times New Roman" panose="02020603050405020304" pitchFamily="18" charset="0"/>
                <a:ea typeface="Calibri" panose="020F0502020204030204" pitchFamily="34" charset="0"/>
              </a:rPr>
              <a:t>Próbki pierwotne pobrane losowo. </a:t>
            </a:r>
          </a:p>
          <a:p>
            <a:pPr marL="514350" indent="-514350">
              <a:buAutoNum type="arabicPeriod"/>
            </a:pPr>
            <a:r>
              <a:rPr lang="pl-PL" sz="2800" dirty="0">
                <a:latin typeface="Times New Roman" panose="02020603050405020304" pitchFamily="18" charset="0"/>
                <a:ea typeface="Calibri" panose="020F0502020204030204" pitchFamily="34" charset="0"/>
              </a:rPr>
              <a:t>Należy zapewnić niezmienność składu pobranej próbki ogólnej na wszystkich dalszych etapach.</a:t>
            </a:r>
          </a:p>
          <a:p>
            <a:pPr marL="514350" indent="-514350">
              <a:buAutoNum type="arabicPeriod"/>
            </a:pPr>
            <a:r>
              <a:rPr lang="pl-PL" sz="2800" dirty="0">
                <a:latin typeface="Times New Roman" panose="02020603050405020304" pitchFamily="18" charset="0"/>
                <a:ea typeface="Calibri" panose="020F0502020204030204" pitchFamily="34" charset="0"/>
              </a:rPr>
              <a:t>Należy zapobiegać zmniejszeniu jednorodności próbki ogólnej, czy też przelewaniu roztworów zawierających lotne składniki. </a:t>
            </a:r>
          </a:p>
          <a:p>
            <a:pPr marL="514350" indent="-514350">
              <a:buAutoNum type="arabicPeriod"/>
            </a:pPr>
            <a:r>
              <a:rPr lang="pl-PL" sz="2800" dirty="0">
                <a:latin typeface="Times New Roman" panose="02020603050405020304" pitchFamily="18" charset="0"/>
                <a:ea typeface="Calibri" panose="020F0502020204030204" pitchFamily="34" charset="0"/>
              </a:rPr>
              <a:t>Średnia próbka powinna być doskonale jednorodna.</a:t>
            </a:r>
          </a:p>
        </p:txBody>
      </p:sp>
    </p:spTree>
    <p:extLst>
      <p:ext uri="{BB962C8B-B14F-4D97-AF65-F5344CB8AC3E}">
        <p14:creationId xmlns:p14="http://schemas.microsoft.com/office/powerpoint/2010/main" val="1885866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3773" y="208578"/>
            <a:ext cx="8830101" cy="6494085"/>
          </a:xfrm>
          <a:prstGeom prst="rect">
            <a:avLst/>
          </a:prstGeom>
        </p:spPr>
        <p:txBody>
          <a:bodyPr wrap="square">
            <a:spAutoFit/>
          </a:bodyPr>
          <a:lstStyle/>
          <a:p>
            <a:pPr lvl="0"/>
            <a:r>
              <a:rPr lang="pl-PL" sz="3200" b="1" i="1" dirty="0">
                <a:solidFill>
                  <a:srgbClr val="002060"/>
                </a:solidFill>
                <a:latin typeface="Times New Roman" panose="02020603050405020304" pitchFamily="18" charset="0"/>
                <a:ea typeface="Times New Roman" panose="02020603050405020304" pitchFamily="18" charset="0"/>
              </a:rPr>
              <a:t>Ogólny schemat pobrania i postępowania z próbką</a:t>
            </a:r>
            <a:r>
              <a:rPr lang="pl-PL" sz="2000" dirty="0">
                <a:solidFill>
                  <a:srgbClr val="7030A0"/>
                </a:solidFill>
                <a:latin typeface="Times New Roman" panose="02020603050405020304" pitchFamily="18" charset="0"/>
                <a:ea typeface="Times New Roman" panose="02020603050405020304" pitchFamily="18" charset="0"/>
              </a:rPr>
              <a:t>:</a:t>
            </a:r>
          </a:p>
          <a:p>
            <a:pPr lvl="0"/>
            <a:endParaRPr lang="pl-PL" sz="2000" dirty="0">
              <a:solidFill>
                <a:prstClr val="black"/>
              </a:solidFill>
              <a:latin typeface="Times New Roman" panose="02020603050405020304" pitchFamily="18" charset="0"/>
              <a:ea typeface="Times New Roman" panose="02020603050405020304" pitchFamily="18" charset="0"/>
            </a:endParaRPr>
          </a:p>
          <a:p>
            <a:pPr lvl="0" algn="just"/>
            <a:r>
              <a:rPr lang="pl-PL" sz="2800" dirty="0">
                <a:latin typeface="Times New Roman" panose="02020603050405020304" pitchFamily="18" charset="0"/>
                <a:ea typeface="Times New Roman" panose="02020603050405020304" pitchFamily="18" charset="0"/>
              </a:rPr>
              <a:t>1.</a:t>
            </a:r>
            <a:r>
              <a:rPr lang="pl-PL" sz="2800" dirty="0">
                <a:solidFill>
                  <a:srgbClr val="7030A0"/>
                </a:solidFill>
                <a:latin typeface="Times New Roman" panose="02020603050405020304" pitchFamily="18" charset="0"/>
                <a:ea typeface="Times New Roman" panose="02020603050405020304" pitchFamily="18" charset="0"/>
              </a:rPr>
              <a:t> </a:t>
            </a:r>
            <a:r>
              <a:rPr lang="pl-PL" sz="2800" dirty="0">
                <a:latin typeface="Times New Roman" panose="02020603050405020304" pitchFamily="18" charset="0"/>
                <a:ea typeface="Calibri" panose="020F0502020204030204" pitchFamily="34" charset="0"/>
              </a:rPr>
              <a:t>Z całkowitej ilości materiału (np. hałda, produkcja dobowa, ładunek statku, pociągu) pobiera się (w sposób losowy) </a:t>
            </a:r>
            <a:r>
              <a:rPr lang="pl-PL" sz="2800" dirty="0">
                <a:solidFill>
                  <a:srgbClr val="FF0000"/>
                </a:solidFill>
                <a:latin typeface="Times New Roman" panose="02020603050405020304" pitchFamily="18" charset="0"/>
                <a:ea typeface="Calibri" panose="020F0502020204030204" pitchFamily="34" charset="0"/>
              </a:rPr>
              <a:t>partię materiału</a:t>
            </a:r>
            <a:r>
              <a:rPr lang="pl-PL" sz="2800" dirty="0">
                <a:latin typeface="Times New Roman" panose="02020603050405020304" pitchFamily="18" charset="0"/>
                <a:ea typeface="Calibri" panose="020F0502020204030204" pitchFamily="34" charset="0"/>
              </a:rPr>
              <a:t> (szarża produkcyjna, wagon, worek).</a:t>
            </a:r>
            <a:endParaRPr lang="pl-PL" sz="2800" dirty="0">
              <a:solidFill>
                <a:prstClr val="black"/>
              </a:solidFill>
              <a:latin typeface="Times New Roman" panose="02020603050405020304" pitchFamily="18" charset="0"/>
              <a:ea typeface="Times New Roman" panose="02020603050405020304" pitchFamily="18" charset="0"/>
            </a:endParaRPr>
          </a:p>
          <a:p>
            <a:pPr lvl="0" algn="just"/>
            <a:r>
              <a:rPr lang="pl-PL" sz="2800" dirty="0">
                <a:latin typeface="Times New Roman" panose="02020603050405020304" pitchFamily="18" charset="0"/>
                <a:ea typeface="Times New Roman" panose="02020603050405020304" pitchFamily="18" charset="0"/>
              </a:rPr>
              <a:t>2.</a:t>
            </a:r>
            <a:r>
              <a:rPr lang="pl-PL" sz="2800" dirty="0">
                <a:solidFill>
                  <a:srgbClr val="7030A0"/>
                </a:solidFill>
                <a:latin typeface="Times New Roman" panose="02020603050405020304" pitchFamily="18" charset="0"/>
                <a:ea typeface="Times New Roman" panose="02020603050405020304" pitchFamily="18" charset="0"/>
              </a:rPr>
              <a:t> </a:t>
            </a:r>
            <a:r>
              <a:rPr lang="pl-PL" sz="2800" dirty="0">
                <a:latin typeface="Times New Roman" panose="02020603050405020304" pitchFamily="18" charset="0"/>
                <a:ea typeface="Calibri" panose="020F0502020204030204" pitchFamily="34" charset="0"/>
              </a:rPr>
              <a:t>Z różnych losowych miejsc partii materiału pobieramy tzw. </a:t>
            </a:r>
            <a:r>
              <a:rPr lang="pl-PL" sz="2800" dirty="0">
                <a:solidFill>
                  <a:srgbClr val="FF0000"/>
                </a:solidFill>
                <a:latin typeface="Times New Roman" panose="02020603050405020304" pitchFamily="18" charset="0"/>
                <a:ea typeface="Calibri" panose="020F0502020204030204" pitchFamily="34" charset="0"/>
              </a:rPr>
              <a:t>próbki pierwotne </a:t>
            </a:r>
            <a:r>
              <a:rPr lang="pl-PL" sz="2800" dirty="0">
                <a:latin typeface="Times New Roman" panose="02020603050405020304" pitchFamily="18" charset="0"/>
                <a:ea typeface="Calibri" panose="020F0502020204030204" pitchFamily="34" charset="0"/>
              </a:rPr>
              <a:t>(jednostkowe). Ilość i sumaryczna wielkość próbek pierwotnych wynosić powinna 0,01-1% wielkości partii materiału. Zależy to od stopnia jednorodności materiału (im bardziej jednorodny tym mniejsze próbki pierwotne). </a:t>
            </a:r>
            <a:endParaRPr lang="pl-PL" sz="2800" dirty="0">
              <a:solidFill>
                <a:prstClr val="black"/>
              </a:solidFill>
              <a:latin typeface="Times New Roman" panose="02020603050405020304" pitchFamily="18" charset="0"/>
              <a:ea typeface="Times New Roman" panose="02020603050405020304" pitchFamily="18" charset="0"/>
            </a:endParaRPr>
          </a:p>
          <a:p>
            <a:pPr lvl="0" algn="just"/>
            <a:r>
              <a:rPr lang="pl-PL" sz="2800" dirty="0">
                <a:latin typeface="Times New Roman" panose="02020603050405020304" pitchFamily="18" charset="0"/>
                <a:ea typeface="Times New Roman" panose="02020603050405020304" pitchFamily="18" charset="0"/>
              </a:rPr>
              <a:t>3.</a:t>
            </a:r>
            <a:r>
              <a:rPr lang="pl-PL" sz="2800" dirty="0">
                <a:solidFill>
                  <a:srgbClr val="7030A0"/>
                </a:solidFill>
                <a:latin typeface="Times New Roman" panose="02020603050405020304" pitchFamily="18" charset="0"/>
                <a:ea typeface="Times New Roman" panose="02020603050405020304" pitchFamily="18" charset="0"/>
              </a:rPr>
              <a:t> </a:t>
            </a:r>
            <a:r>
              <a:rPr lang="pl-PL" sz="2800" dirty="0">
                <a:solidFill>
                  <a:srgbClr val="FF0000"/>
                </a:solidFill>
                <a:latin typeface="Times New Roman" panose="02020603050405020304" pitchFamily="18" charset="0"/>
                <a:ea typeface="Calibri" panose="020F0502020204030204" pitchFamily="34" charset="0"/>
              </a:rPr>
              <a:t>Próbka ogólna </a:t>
            </a:r>
            <a:r>
              <a:rPr lang="pl-PL" sz="2800" dirty="0">
                <a:latin typeface="Times New Roman" panose="02020603050405020304" pitchFamily="18" charset="0"/>
                <a:ea typeface="Calibri" panose="020F0502020204030204" pitchFamily="34" charset="0"/>
              </a:rPr>
              <a:t>powstaje z połączenia poszczególnych próbek pierwotnych. Próbka ogólna jest dokładnie rozdrabniana, przesiewana i mieszana.</a:t>
            </a:r>
            <a:endParaRPr lang="pl-PL" sz="2800"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13836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3773" y="443679"/>
            <a:ext cx="8693624" cy="6149312"/>
          </a:xfrm>
          <a:prstGeom prst="rect">
            <a:avLst/>
          </a:prstGeom>
        </p:spPr>
        <p:txBody>
          <a:bodyPr wrap="square">
            <a:spAutoFit/>
          </a:bodyPr>
          <a:lstStyle/>
          <a:p>
            <a:pPr lvl="0" algn="just"/>
            <a:r>
              <a:rPr lang="pl-PL" sz="2800" dirty="0">
                <a:latin typeface="Times New Roman" panose="02020603050405020304" pitchFamily="18" charset="0"/>
                <a:ea typeface="Times New Roman" panose="02020603050405020304" pitchFamily="18" charset="0"/>
              </a:rPr>
              <a:t>4.</a:t>
            </a:r>
            <a:r>
              <a:rPr lang="pl-PL" sz="2800" dirty="0">
                <a:solidFill>
                  <a:srgbClr val="7030A0"/>
                </a:solidFill>
                <a:latin typeface="Times New Roman" panose="02020603050405020304" pitchFamily="18" charset="0"/>
                <a:ea typeface="Times New Roman" panose="02020603050405020304" pitchFamily="18" charset="0"/>
              </a:rPr>
              <a:t> </a:t>
            </a:r>
            <a:r>
              <a:rPr lang="pl-PL" sz="2800" dirty="0">
                <a:latin typeface="Times New Roman" panose="02020603050405020304" pitchFamily="18" charset="0"/>
                <a:ea typeface="Calibri" panose="020F0502020204030204" pitchFamily="34" charset="0"/>
              </a:rPr>
              <a:t>Zmniejszenie masy próbki ogólnej odbywa się różnymi metodami i prowadzi do otrzymania </a:t>
            </a:r>
            <a:r>
              <a:rPr lang="pl-PL" sz="2800" dirty="0">
                <a:solidFill>
                  <a:srgbClr val="FF0000"/>
                </a:solidFill>
                <a:latin typeface="Times New Roman" panose="02020603050405020304" pitchFamily="18" charset="0"/>
                <a:ea typeface="Calibri" panose="020F0502020204030204" pitchFamily="34" charset="0"/>
              </a:rPr>
              <a:t>średniej próbki laboratoryjnej</a:t>
            </a:r>
            <a:endParaRPr lang="pl-PL" sz="2800" dirty="0">
              <a:solidFill>
                <a:prstClr val="black"/>
              </a:solidFill>
              <a:latin typeface="Times New Roman" panose="02020603050405020304" pitchFamily="18" charset="0"/>
              <a:ea typeface="Times New Roman" panose="02020603050405020304" pitchFamily="18" charset="0"/>
            </a:endParaRPr>
          </a:p>
          <a:p>
            <a:pPr lvl="0" algn="just"/>
            <a:r>
              <a:rPr lang="pl-PL" sz="2800" dirty="0">
                <a:latin typeface="Times New Roman" panose="02020603050405020304" pitchFamily="18" charset="0"/>
                <a:ea typeface="Times New Roman" panose="02020603050405020304" pitchFamily="18" charset="0"/>
              </a:rPr>
              <a:t>5.</a:t>
            </a:r>
            <a:r>
              <a:rPr lang="pl-PL" sz="2800" dirty="0">
                <a:solidFill>
                  <a:srgbClr val="7030A0"/>
                </a:solidFill>
                <a:latin typeface="Times New Roman" panose="02020603050405020304" pitchFamily="18" charset="0"/>
                <a:ea typeface="Times New Roman" panose="02020603050405020304" pitchFamily="18" charset="0"/>
              </a:rPr>
              <a:t> </a:t>
            </a:r>
            <a:r>
              <a:rPr lang="pl-PL" sz="2800" dirty="0">
                <a:latin typeface="Times New Roman" panose="02020603050405020304" pitchFamily="18" charset="0"/>
                <a:ea typeface="Calibri" panose="020F0502020204030204" pitchFamily="34" charset="0"/>
              </a:rPr>
              <a:t>Próbkę tę dzieli się na trzy części, z których jedna przeznaczona jest </a:t>
            </a:r>
            <a:r>
              <a:rPr lang="pl-PL" sz="2800" dirty="0">
                <a:solidFill>
                  <a:srgbClr val="FF0000"/>
                </a:solidFill>
                <a:latin typeface="Times New Roman" panose="02020603050405020304" pitchFamily="18" charset="0"/>
                <a:ea typeface="Calibri" panose="020F0502020204030204" pitchFamily="34" charset="0"/>
              </a:rPr>
              <a:t>do analizy</a:t>
            </a:r>
            <a:r>
              <a:rPr lang="pl-PL" sz="2800" dirty="0">
                <a:latin typeface="Times New Roman" panose="02020603050405020304" pitchFamily="18" charset="0"/>
                <a:ea typeface="Calibri" panose="020F0502020204030204" pitchFamily="34" charset="0"/>
              </a:rPr>
              <a:t>, drugą przekazuje się zleceniodawcy analizy, natomiast trzecia trafia do archiwum jako tzw. </a:t>
            </a:r>
            <a:r>
              <a:rPr lang="pl-PL" sz="2800" dirty="0">
                <a:solidFill>
                  <a:srgbClr val="FF0000"/>
                </a:solidFill>
                <a:latin typeface="Times New Roman" panose="02020603050405020304" pitchFamily="18" charset="0"/>
                <a:ea typeface="Calibri" panose="020F0502020204030204" pitchFamily="34" charset="0"/>
              </a:rPr>
              <a:t>próbka rozjemcza</a:t>
            </a:r>
            <a:r>
              <a:rPr lang="pl-PL" sz="2800" dirty="0">
                <a:latin typeface="Times New Roman" panose="02020603050405020304" pitchFamily="18" charset="0"/>
                <a:ea typeface="Calibri" panose="020F0502020204030204" pitchFamily="34" charset="0"/>
              </a:rPr>
              <a:t>. </a:t>
            </a:r>
            <a:endParaRPr lang="pl-PL" sz="2800" dirty="0">
              <a:solidFill>
                <a:prstClr val="black"/>
              </a:solidFill>
              <a:latin typeface="Times New Roman" panose="02020603050405020304" pitchFamily="18" charset="0"/>
              <a:ea typeface="Times New Roman" panose="02020603050405020304" pitchFamily="18" charset="0"/>
            </a:endParaRPr>
          </a:p>
          <a:p>
            <a:pPr>
              <a:lnSpc>
                <a:spcPct val="107000"/>
              </a:lnSpc>
              <a:spcAft>
                <a:spcPts val="0"/>
              </a:spcAft>
            </a:pPr>
            <a:r>
              <a:rPr lang="pl-PL" sz="2800" dirty="0">
                <a:latin typeface="Times New Roman" panose="02020603050405020304" pitchFamily="18" charset="0"/>
                <a:ea typeface="Times New Roman" panose="02020603050405020304" pitchFamily="18" charset="0"/>
              </a:rPr>
              <a:t>6.</a:t>
            </a:r>
            <a:r>
              <a:rPr lang="pl-PL" sz="2800" dirty="0">
                <a:latin typeface="Times New Roman" panose="02020603050405020304" pitchFamily="18" charset="0"/>
                <a:ea typeface="Calibri" panose="020F0502020204030204" pitchFamily="34" charset="0"/>
                <a:cs typeface="Times New Roman" panose="02020603050405020304" pitchFamily="18" charset="0"/>
              </a:rPr>
              <a:t> Próbka powinna być tym większa im mniej jednorodny jest materiał badany.</a:t>
            </a:r>
          </a:p>
          <a:p>
            <a:pPr>
              <a:lnSpc>
                <a:spcPct val="107000"/>
              </a:lnSpc>
              <a:spcAft>
                <a:spcPts val="0"/>
              </a:spcAft>
            </a:pP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ctr"/>
            <a:r>
              <a:rPr lang="pl-PL" sz="2800" b="1" i="1" dirty="0">
                <a:solidFill>
                  <a:srgbClr val="002060"/>
                </a:solidFill>
                <a:latin typeface="Times New Roman" panose="02020603050405020304" pitchFamily="18" charset="0"/>
                <a:ea typeface="Times New Roman" panose="02020603050405020304" pitchFamily="18" charset="0"/>
              </a:rPr>
              <a:t>W przypadku ciągłego pobierania próbek oraz przygotowania próbek biologicznych i mikrobiologicznych stosowane są specjalne techniki</a:t>
            </a:r>
            <a:r>
              <a:rPr lang="pl-PL" sz="2800" dirty="0">
                <a:solidFill>
                  <a:srgbClr val="7030A0"/>
                </a:solidFill>
                <a:latin typeface="Times New Roman" panose="02020603050405020304" pitchFamily="18" charset="0"/>
                <a:ea typeface="Times New Roman" panose="02020603050405020304" pitchFamily="18" charset="0"/>
              </a:rPr>
              <a:t>.</a:t>
            </a:r>
          </a:p>
          <a:p>
            <a:pPr algn="just"/>
            <a:endParaRPr lang="pl-PL" sz="2800" dirty="0">
              <a:solidFill>
                <a:prstClr val="black"/>
              </a:solidFill>
              <a:latin typeface="Times New Roman" panose="02020603050405020304" pitchFamily="18" charset="0"/>
              <a:ea typeface="Times New Roman" panose="02020603050405020304" pitchFamily="18" charset="0"/>
            </a:endParaRPr>
          </a:p>
        </p:txBody>
      </p:sp>
      <p:sp>
        <p:nvSpPr>
          <p:cNvPr id="3" name="Prostokąt: zaokrąglone rogi 2">
            <a:extLst>
              <a:ext uri="{FF2B5EF4-FFF2-40B4-BE49-F238E27FC236}">
                <a16:creationId xmlns:a16="http://schemas.microsoft.com/office/drawing/2014/main" id="{3F5DC9A1-1185-4C1E-9836-D0A093B01325}"/>
              </a:ext>
            </a:extLst>
          </p:cNvPr>
          <p:cNvSpPr/>
          <p:nvPr/>
        </p:nvSpPr>
        <p:spPr>
          <a:xfrm>
            <a:off x="163773" y="4691093"/>
            <a:ext cx="8693624" cy="157588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696249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0125" y="254970"/>
            <a:ext cx="8816453" cy="6340197"/>
          </a:xfrm>
          <a:prstGeom prst="rect">
            <a:avLst/>
          </a:prstGeom>
        </p:spPr>
        <p:txBody>
          <a:bodyPr wrap="square">
            <a:spAutoFit/>
          </a:bodyPr>
          <a:lstStyle/>
          <a:p>
            <a:r>
              <a:rPr lang="pl-PL" sz="2800" b="1" i="1" dirty="0">
                <a:solidFill>
                  <a:srgbClr val="002060"/>
                </a:solidFill>
                <a:latin typeface="Times New Roman" panose="02020603050405020304" pitchFamily="18" charset="0"/>
                <a:ea typeface="Times New Roman" panose="02020603050405020304" pitchFamily="18" charset="0"/>
              </a:rPr>
              <a:t>STRATEGIE POBIERANIA PRÓBKI Z OBIEKTU O CHARAKTERZE NIEJEDNORODNYM:</a:t>
            </a:r>
          </a:p>
          <a:p>
            <a:pPr algn="just"/>
            <a:r>
              <a:rPr lang="pl-PL" sz="2800" dirty="0">
                <a:solidFill>
                  <a:srgbClr val="7030A0"/>
                </a:solidFill>
                <a:latin typeface="Times New Roman" panose="02020603050405020304" pitchFamily="18" charset="0"/>
                <a:ea typeface="Times New Roman" panose="02020603050405020304" pitchFamily="18" charset="0"/>
              </a:rPr>
              <a:t>• </a:t>
            </a:r>
            <a:r>
              <a:rPr lang="pl-PL" sz="2800" b="1" i="1" dirty="0">
                <a:solidFill>
                  <a:srgbClr val="7030A0"/>
                </a:solidFill>
                <a:latin typeface="Times New Roman" panose="02020603050405020304" pitchFamily="18" charset="0"/>
                <a:ea typeface="Times New Roman" panose="02020603050405020304" pitchFamily="18" charset="0"/>
              </a:rPr>
              <a:t>Losowe pobieranie próbek </a:t>
            </a:r>
            <a:r>
              <a:rPr lang="pl-PL" sz="2800" dirty="0">
                <a:solidFill>
                  <a:srgbClr val="7030A0"/>
                </a:solidFill>
                <a:latin typeface="Times New Roman" panose="02020603050405020304" pitchFamily="18" charset="0"/>
                <a:ea typeface="Times New Roman" panose="02020603050405020304" pitchFamily="18" charset="0"/>
              </a:rPr>
              <a:t>- próbki są pobierane z całego obiektu badanego z losowym wyborem miejsca pobrania.</a:t>
            </a:r>
          </a:p>
          <a:p>
            <a:pPr algn="just"/>
            <a:endParaRPr lang="pl-PL" sz="1400" dirty="0">
              <a:latin typeface="Times New Roman" panose="02020603050405020304" pitchFamily="18" charset="0"/>
              <a:ea typeface="Times New Roman" panose="02020603050405020304" pitchFamily="18" charset="0"/>
            </a:endParaRPr>
          </a:p>
          <a:p>
            <a:pPr algn="just"/>
            <a:r>
              <a:rPr lang="pl-PL" sz="2800" dirty="0">
                <a:solidFill>
                  <a:srgbClr val="7030A0"/>
                </a:solidFill>
                <a:latin typeface="Times New Roman" panose="02020603050405020304" pitchFamily="18" charset="0"/>
                <a:ea typeface="Times New Roman" panose="02020603050405020304" pitchFamily="18" charset="0"/>
              </a:rPr>
              <a:t>• </a:t>
            </a:r>
            <a:r>
              <a:rPr lang="pl-PL" sz="2800" b="1" i="1" dirty="0">
                <a:solidFill>
                  <a:srgbClr val="7030A0"/>
                </a:solidFill>
                <a:latin typeface="Times New Roman" panose="02020603050405020304" pitchFamily="18" charset="0"/>
                <a:ea typeface="Times New Roman" panose="02020603050405020304" pitchFamily="18" charset="0"/>
              </a:rPr>
              <a:t>Systematyczne pobieranie próbek </a:t>
            </a:r>
            <a:r>
              <a:rPr lang="pl-PL" sz="2800" dirty="0">
                <a:solidFill>
                  <a:srgbClr val="7030A0"/>
                </a:solidFill>
                <a:latin typeface="Times New Roman" panose="02020603050405020304" pitchFamily="18" charset="0"/>
                <a:ea typeface="Times New Roman" panose="02020603050405020304" pitchFamily="18" charset="0"/>
              </a:rPr>
              <a:t>- próbki są pobierane w oparciu o zadany schemat geometryczny lub czasowy.</a:t>
            </a:r>
          </a:p>
          <a:p>
            <a:pPr algn="just"/>
            <a:endParaRPr lang="pl-PL" sz="1400" dirty="0">
              <a:latin typeface="Times New Roman" panose="02020603050405020304" pitchFamily="18" charset="0"/>
              <a:ea typeface="Times New Roman" panose="02020603050405020304" pitchFamily="18" charset="0"/>
            </a:endParaRPr>
          </a:p>
          <a:p>
            <a:pPr algn="just"/>
            <a:r>
              <a:rPr lang="pl-PL" sz="2800" dirty="0">
                <a:solidFill>
                  <a:srgbClr val="7030A0"/>
                </a:solidFill>
                <a:latin typeface="Times New Roman" panose="02020603050405020304" pitchFamily="18" charset="0"/>
                <a:ea typeface="Times New Roman" panose="02020603050405020304" pitchFamily="18" charset="0"/>
              </a:rPr>
              <a:t>• </a:t>
            </a:r>
            <a:r>
              <a:rPr lang="pl-PL" sz="2800" b="1" i="1" dirty="0">
                <a:solidFill>
                  <a:srgbClr val="7030A0"/>
                </a:solidFill>
                <a:latin typeface="Times New Roman" panose="02020603050405020304" pitchFamily="18" charset="0"/>
                <a:ea typeface="Times New Roman" panose="02020603050405020304" pitchFamily="18" charset="0"/>
              </a:rPr>
              <a:t>Warstwowe pobieranie próbek </a:t>
            </a:r>
            <a:r>
              <a:rPr lang="pl-PL" sz="2800" dirty="0">
                <a:solidFill>
                  <a:srgbClr val="7030A0"/>
                </a:solidFill>
                <a:latin typeface="Times New Roman" panose="02020603050405020304" pitchFamily="18" charset="0"/>
                <a:ea typeface="Times New Roman" panose="02020603050405020304" pitchFamily="18" charset="0"/>
              </a:rPr>
              <a:t>- obiekt badany dzielony jest najpierw na </a:t>
            </a:r>
            <a:r>
              <a:rPr lang="pl-PL" sz="2800" dirty="0">
                <a:solidFill>
                  <a:srgbClr val="002060"/>
                </a:solidFill>
                <a:latin typeface="Times New Roman" panose="02020603050405020304" pitchFamily="18" charset="0"/>
                <a:ea typeface="Times New Roman" panose="02020603050405020304" pitchFamily="18" charset="0"/>
              </a:rPr>
              <a:t>części – warstwy</a:t>
            </a:r>
            <a:r>
              <a:rPr lang="pl-PL" sz="2800" dirty="0">
                <a:solidFill>
                  <a:srgbClr val="7030A0"/>
                </a:solidFill>
                <a:latin typeface="Times New Roman" panose="02020603050405020304" pitchFamily="18" charset="0"/>
                <a:ea typeface="Times New Roman" panose="02020603050405020304" pitchFamily="18" charset="0"/>
              </a:rPr>
              <a:t>. W każdej warstwie odbywa się dalsze, </a:t>
            </a:r>
            <a:r>
              <a:rPr lang="pl-PL" sz="2800" dirty="0">
                <a:solidFill>
                  <a:srgbClr val="002060"/>
                </a:solidFill>
                <a:latin typeface="Times New Roman" panose="02020603050405020304" pitchFamily="18" charset="0"/>
                <a:ea typeface="Times New Roman" panose="02020603050405020304" pitchFamily="18" charset="0"/>
              </a:rPr>
              <a:t>losowe</a:t>
            </a:r>
            <a:r>
              <a:rPr lang="pl-PL" sz="2800" dirty="0">
                <a:solidFill>
                  <a:srgbClr val="7030A0"/>
                </a:solidFill>
                <a:latin typeface="Times New Roman" panose="02020603050405020304" pitchFamily="18" charset="0"/>
                <a:ea typeface="Times New Roman" panose="02020603050405020304" pitchFamily="18" charset="0"/>
              </a:rPr>
              <a:t> pobieranie próbek.</a:t>
            </a:r>
          </a:p>
          <a:p>
            <a:pPr algn="just"/>
            <a:endParaRPr lang="pl-PL" sz="1400" dirty="0">
              <a:latin typeface="Times New Roman" panose="02020603050405020304" pitchFamily="18" charset="0"/>
              <a:ea typeface="Times New Roman" panose="02020603050405020304" pitchFamily="18" charset="0"/>
            </a:endParaRPr>
          </a:p>
          <a:p>
            <a:pPr algn="just"/>
            <a:r>
              <a:rPr lang="pl-PL" sz="2800" dirty="0">
                <a:solidFill>
                  <a:srgbClr val="7030A0"/>
                </a:solidFill>
                <a:latin typeface="Times New Roman" panose="02020603050405020304" pitchFamily="18" charset="0"/>
                <a:ea typeface="Times New Roman" panose="02020603050405020304" pitchFamily="18" charset="0"/>
              </a:rPr>
              <a:t>• </a:t>
            </a:r>
            <a:r>
              <a:rPr lang="pl-PL" sz="2800" b="1" i="1" dirty="0">
                <a:solidFill>
                  <a:srgbClr val="7030A0"/>
                </a:solidFill>
                <a:latin typeface="Times New Roman" panose="02020603050405020304" pitchFamily="18" charset="0"/>
                <a:ea typeface="Times New Roman" panose="02020603050405020304" pitchFamily="18" charset="0"/>
              </a:rPr>
              <a:t>Reprezentatywne pobieranie próbek </a:t>
            </a:r>
            <a:r>
              <a:rPr lang="pl-PL" sz="2800" dirty="0">
                <a:solidFill>
                  <a:srgbClr val="7030A0"/>
                </a:solidFill>
                <a:latin typeface="Times New Roman" panose="02020603050405020304" pitchFamily="18" charset="0"/>
                <a:ea typeface="Times New Roman" panose="02020603050405020304" pitchFamily="18" charset="0"/>
              </a:rPr>
              <a:t>- badany obiekt dzielony jest wstępnie na części. Z każdej części pobierane są próbki w ilości proporcjonalnej do jej wielkości. Każda część jest reprezentowana proporcjonalnie.</a:t>
            </a:r>
            <a:endParaRPr lang="pl-PL"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336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2B85019-9EDE-451C-AEDA-5AD0F87723B5}"/>
              </a:ext>
            </a:extLst>
          </p:cNvPr>
          <p:cNvSpPr/>
          <p:nvPr/>
        </p:nvSpPr>
        <p:spPr>
          <a:xfrm>
            <a:off x="266330" y="295117"/>
            <a:ext cx="8495930" cy="6370975"/>
          </a:xfrm>
          <a:prstGeom prst="rect">
            <a:avLst/>
          </a:prstGeom>
        </p:spPr>
        <p:txBody>
          <a:bodyPr wrap="square">
            <a:spAutoFit/>
          </a:bodyPr>
          <a:lstStyle/>
          <a:p>
            <a:pPr algn="just">
              <a:spcAft>
                <a:spcPts val="0"/>
              </a:spcAft>
            </a:pPr>
            <a:r>
              <a:rPr lang="pl-PL" sz="2400" b="1" i="1" dirty="0">
                <a:solidFill>
                  <a:srgbClr val="FF0000"/>
                </a:solidFill>
                <a:latin typeface="Times New Roman" panose="02020603050405020304" pitchFamily="18" charset="0"/>
                <a:ea typeface="Calibri" panose="020F0502020204030204" pitchFamily="34" charset="0"/>
              </a:rPr>
              <a:t>Strategia – procedura analityczna</a:t>
            </a:r>
            <a:r>
              <a:rPr lang="pl-PL" sz="2400" b="1" dirty="0">
                <a:solidFill>
                  <a:srgbClr val="FF0000"/>
                </a:solidFill>
                <a:latin typeface="Times New Roman" panose="02020603050405020304" pitchFamily="18" charset="0"/>
                <a:ea typeface="Calibri" panose="020F0502020204030204" pitchFamily="34" charset="0"/>
              </a:rPr>
              <a:t> </a:t>
            </a:r>
            <a:r>
              <a:rPr lang="pl-PL" sz="2400" dirty="0">
                <a:latin typeface="Times New Roman" panose="02020603050405020304" pitchFamily="18" charset="0"/>
                <a:ea typeface="Calibri" panose="020F0502020204030204" pitchFamily="34" charset="0"/>
              </a:rPr>
              <a:t>– sposób postępowania uwzględniający cały proces od pobrania próbki do oceny wyników. Procedura jest opisana w normach i instrukcjach. Procedura analityczna to cały proces metody analitycznej i uzyskana na podstawie opracowanych wyników informacja analityczna. </a:t>
            </a:r>
          </a:p>
          <a:p>
            <a:pPr algn="just">
              <a:spcAft>
                <a:spcPts val="0"/>
              </a:spcAft>
            </a:pPr>
            <a:r>
              <a:rPr lang="pl-PL" sz="2400" b="1" i="1" dirty="0">
                <a:solidFill>
                  <a:srgbClr val="FF0000"/>
                </a:solidFill>
                <a:latin typeface="Times New Roman" panose="02020603050405020304" pitchFamily="18" charset="0"/>
                <a:ea typeface="Calibri" panose="020F0502020204030204" pitchFamily="34" charset="0"/>
              </a:rPr>
              <a:t>Zasada pomiaru</a:t>
            </a:r>
            <a:r>
              <a:rPr lang="pl-PL" sz="2400" b="1" dirty="0">
                <a:solidFill>
                  <a:srgbClr val="FF0000"/>
                </a:solidFill>
                <a:latin typeface="Times New Roman" panose="02020603050405020304" pitchFamily="18" charset="0"/>
                <a:ea typeface="Calibri" panose="020F0502020204030204" pitchFamily="34" charset="0"/>
              </a:rPr>
              <a:t> </a:t>
            </a:r>
            <a:r>
              <a:rPr lang="pl-PL" sz="2400" dirty="0">
                <a:latin typeface="Times New Roman" panose="02020603050405020304" pitchFamily="18" charset="0"/>
                <a:ea typeface="Calibri" panose="020F0502020204030204" pitchFamily="34" charset="0"/>
              </a:rPr>
              <a:t>– opisuje sposób stosowania określonych zjawisk przyrodniczych w celu uzyskania informacji analitycznych. Opis obejmuje wzajemne oddziaływania, jakim musi być poddana próbka celem uzyskania odpowiedzi analitycznej.</a:t>
            </a:r>
            <a:endParaRPr lang="pl-PL" sz="2400" dirty="0"/>
          </a:p>
          <a:p>
            <a:pPr algn="just">
              <a:spcAft>
                <a:spcPts val="0"/>
              </a:spcAft>
            </a:pPr>
            <a:r>
              <a:rPr lang="pl-PL" sz="2400" b="1" i="1" dirty="0">
                <a:solidFill>
                  <a:srgbClr val="FF0000"/>
                </a:solidFill>
                <a:latin typeface="Times New Roman" panose="02020603050405020304" pitchFamily="18" charset="0"/>
                <a:ea typeface="Calibri" panose="020F0502020204030204" pitchFamily="34" charset="0"/>
              </a:rPr>
              <a:t>Składniki główne</a:t>
            </a:r>
            <a:r>
              <a:rPr lang="pl-PL" sz="2400" b="1" dirty="0">
                <a:solidFill>
                  <a:srgbClr val="FF0000"/>
                </a:solidFill>
                <a:latin typeface="Times New Roman" panose="02020603050405020304" pitchFamily="18" charset="0"/>
                <a:ea typeface="Calibri" panose="020F0502020204030204" pitchFamily="34" charset="0"/>
              </a:rPr>
              <a:t> </a:t>
            </a:r>
            <a:r>
              <a:rPr lang="pl-PL" sz="2400" dirty="0">
                <a:latin typeface="Times New Roman" panose="02020603050405020304" pitchFamily="18" charset="0"/>
                <a:ea typeface="Calibri" panose="020F0502020204030204" pitchFamily="34" charset="0"/>
              </a:rPr>
              <a:t>– nazywane również matrycą próbki stanowią od 1 do 100% zawartości próbki</a:t>
            </a:r>
            <a:endParaRPr lang="pl-PL" sz="2400" dirty="0"/>
          </a:p>
          <a:p>
            <a:pPr algn="just">
              <a:spcAft>
                <a:spcPts val="0"/>
              </a:spcAft>
            </a:pPr>
            <a:r>
              <a:rPr lang="pl-PL" sz="2400" b="1" i="1" dirty="0">
                <a:solidFill>
                  <a:srgbClr val="FF0000"/>
                </a:solidFill>
                <a:latin typeface="Times New Roman" panose="02020603050405020304" pitchFamily="18" charset="0"/>
                <a:ea typeface="Calibri" panose="020F0502020204030204" pitchFamily="34" charset="0"/>
              </a:rPr>
              <a:t>Składniki uboczne </a:t>
            </a:r>
            <a:r>
              <a:rPr lang="pl-PL" sz="2400" i="1" dirty="0">
                <a:latin typeface="Times New Roman" panose="02020603050405020304" pitchFamily="18" charset="0"/>
                <a:ea typeface="Calibri" panose="020F0502020204030204" pitchFamily="34" charset="0"/>
              </a:rPr>
              <a:t>– </a:t>
            </a:r>
            <a:r>
              <a:rPr lang="pl-PL" sz="2400" dirty="0">
                <a:latin typeface="Times New Roman" panose="02020603050405020304" pitchFamily="18" charset="0"/>
                <a:ea typeface="Calibri" panose="020F0502020204030204" pitchFamily="34" charset="0"/>
              </a:rPr>
              <a:t>nazywane też domieszkowymi stanowią od 0,01 do 1% składu próbki</a:t>
            </a:r>
            <a:endParaRPr lang="pl-PL" sz="2400" dirty="0"/>
          </a:p>
          <a:p>
            <a:pPr algn="just">
              <a:spcAft>
                <a:spcPts val="0"/>
              </a:spcAft>
            </a:pPr>
            <a:r>
              <a:rPr lang="pl-PL" sz="2400" b="1" i="1" dirty="0">
                <a:solidFill>
                  <a:srgbClr val="FF0000"/>
                </a:solidFill>
                <a:latin typeface="Times New Roman" panose="02020603050405020304" pitchFamily="18" charset="0"/>
                <a:ea typeface="Calibri" panose="020F0502020204030204" pitchFamily="34" charset="0"/>
              </a:rPr>
              <a:t>Składniki śladowe</a:t>
            </a:r>
            <a:r>
              <a:rPr lang="pl-PL" sz="2400" b="1" dirty="0">
                <a:solidFill>
                  <a:srgbClr val="FF0000"/>
                </a:solidFill>
                <a:latin typeface="Times New Roman" panose="02020603050405020304" pitchFamily="18" charset="0"/>
                <a:ea typeface="Calibri" panose="020F0502020204030204" pitchFamily="34" charset="0"/>
              </a:rPr>
              <a:t> </a:t>
            </a:r>
            <a:r>
              <a:rPr lang="pl-PL" sz="2400" dirty="0">
                <a:latin typeface="Times New Roman" panose="02020603050405020304" pitchFamily="18" charset="0"/>
                <a:ea typeface="Calibri" panose="020F0502020204030204" pitchFamily="34" charset="0"/>
              </a:rPr>
              <a:t>– ich zawartość w próbce nie przekracza 0,01%. Trudność oznaczenia składników śladowych jest tym większa im mniejsze jest stężenie. Wynika również ze składu próbki.</a:t>
            </a:r>
            <a:endParaRPr lang="pl-PL" sz="2400" dirty="0"/>
          </a:p>
          <a:p>
            <a:pPr algn="just">
              <a:spcAft>
                <a:spcPts val="0"/>
              </a:spcAft>
            </a:pPr>
            <a:endParaRPr lang="pl-PL" sz="2400" dirty="0">
              <a:effectLst/>
            </a:endParaRPr>
          </a:p>
        </p:txBody>
      </p:sp>
    </p:spTree>
    <p:extLst>
      <p:ext uri="{BB962C8B-B14F-4D97-AF65-F5344CB8AC3E}">
        <p14:creationId xmlns:p14="http://schemas.microsoft.com/office/powerpoint/2010/main" val="1733169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7421" y="234076"/>
            <a:ext cx="8734567" cy="6555641"/>
          </a:xfrm>
          <a:prstGeom prst="rect">
            <a:avLst/>
          </a:prstGeom>
        </p:spPr>
        <p:txBody>
          <a:bodyPr wrap="square">
            <a:spAutoFit/>
          </a:bodyPr>
          <a:lstStyle/>
          <a:p>
            <a:pPr algn="ctr">
              <a:spcAft>
                <a:spcPts val="0"/>
              </a:spcAft>
            </a:pPr>
            <a:r>
              <a:rPr lang="pl-PL" sz="2800" b="1" dirty="0">
                <a:solidFill>
                  <a:srgbClr val="002060"/>
                </a:solidFill>
                <a:latin typeface="Times New Roman" panose="02020603050405020304" pitchFamily="18" charset="0"/>
                <a:ea typeface="Times New Roman" panose="02020603050405020304" pitchFamily="18" charset="0"/>
              </a:rPr>
              <a:t>V.</a:t>
            </a:r>
            <a:r>
              <a:rPr lang="pl-PL" sz="2800" b="1" i="1" dirty="0">
                <a:solidFill>
                  <a:srgbClr val="002060"/>
                </a:solidFill>
                <a:latin typeface="Times New Roman" panose="02020603050405020304" pitchFamily="18" charset="0"/>
                <a:ea typeface="Times New Roman" panose="02020603050405020304" pitchFamily="18" charset="0"/>
              </a:rPr>
              <a:t>  </a:t>
            </a:r>
            <a:r>
              <a:rPr lang="pl-PL" sz="2800" b="1" dirty="0">
                <a:solidFill>
                  <a:srgbClr val="002060"/>
                </a:solidFill>
                <a:latin typeface="Times New Roman" panose="02020603050405020304" pitchFamily="18" charset="0"/>
                <a:ea typeface="Times New Roman" panose="02020603050405020304" pitchFamily="18" charset="0"/>
              </a:rPr>
              <a:t>WSTĘPNA OBRÓBKA I KONDYCJONOWANIE PRÓBKI</a:t>
            </a:r>
            <a:r>
              <a:rPr lang="pl-PL" sz="2800" b="1" dirty="0">
                <a:solidFill>
                  <a:prstClr val="black"/>
                </a:solidFill>
                <a:latin typeface="Times New Roman" panose="02020603050405020304" pitchFamily="18" charset="0"/>
                <a:ea typeface="Times New Roman" panose="02020603050405020304" pitchFamily="18" charset="0"/>
              </a:rPr>
              <a:t> (</a:t>
            </a:r>
            <a:r>
              <a:rPr lang="pl-PL" sz="2800" b="1" dirty="0">
                <a:solidFill>
                  <a:srgbClr val="FF0000"/>
                </a:solidFill>
                <a:latin typeface="Times New Roman" panose="02020603050405020304" pitchFamily="18" charset="0"/>
                <a:ea typeface="Times New Roman" panose="02020603050405020304" pitchFamily="18" charset="0"/>
              </a:rPr>
              <a:t>A</a:t>
            </a:r>
            <a:r>
              <a:rPr lang="pl-PL" sz="2800" b="1" dirty="0">
                <a:solidFill>
                  <a:prstClr val="black"/>
                </a:solidFill>
                <a:latin typeface="Times New Roman" panose="02020603050405020304" pitchFamily="18" charset="0"/>
                <a:ea typeface="Times New Roman" panose="02020603050405020304" pitchFamily="18" charset="0"/>
              </a:rPr>
              <a:t>)</a:t>
            </a:r>
            <a:endParaRPr lang="pl-PL" sz="2800" b="1" dirty="0">
              <a:solidFill>
                <a:srgbClr val="002060"/>
              </a:solidFill>
              <a:latin typeface="Times New Roman" panose="02020603050405020304" pitchFamily="18" charset="0"/>
              <a:ea typeface="Times New Roman" panose="02020603050405020304" pitchFamily="18" charset="0"/>
            </a:endParaRPr>
          </a:p>
          <a:p>
            <a:pPr algn="ctr">
              <a:spcAft>
                <a:spcPts val="0"/>
              </a:spcAft>
            </a:pPr>
            <a:r>
              <a:rPr lang="pl-PL" sz="2800" b="1" i="1" dirty="0">
                <a:solidFill>
                  <a:srgbClr val="FF0000"/>
                </a:solidFill>
                <a:latin typeface="Times New Roman" panose="02020603050405020304" pitchFamily="18" charset="0"/>
                <a:ea typeface="Times New Roman" panose="02020603050405020304" pitchFamily="18" charset="0"/>
              </a:rPr>
              <a:t>Próbki muszą zostać przekształcone w postać odpowiednią do zastosowania wybranej techniki i metody.</a:t>
            </a:r>
          </a:p>
          <a:p>
            <a:pPr algn="ctr">
              <a:spcAft>
                <a:spcPts val="0"/>
              </a:spcAft>
            </a:pPr>
            <a:endParaRPr lang="pl-PL" sz="2800" b="1" i="1" dirty="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pl-PL" sz="2800" dirty="0">
                <a:latin typeface="Times New Roman" panose="02020603050405020304" pitchFamily="18" charset="0"/>
                <a:ea typeface="Times New Roman" panose="02020603050405020304" pitchFamily="18" charset="0"/>
              </a:rPr>
              <a:t>-Większość metod analitycznych wymaga </a:t>
            </a:r>
            <a:r>
              <a:rPr lang="pl-PL" sz="2800" dirty="0" err="1">
                <a:latin typeface="Times New Roman" panose="02020603050405020304" pitchFamily="18" charset="0"/>
                <a:ea typeface="Times New Roman" panose="02020603050405020304" pitchFamily="18" charset="0"/>
              </a:rPr>
              <a:t>przepro</a:t>
            </a:r>
            <a:r>
              <a:rPr lang="pl-PL" sz="2800" dirty="0">
                <a:latin typeface="Times New Roman" panose="02020603050405020304" pitchFamily="18" charset="0"/>
                <a:ea typeface="Times New Roman" panose="02020603050405020304" pitchFamily="18" charset="0"/>
              </a:rPr>
              <a:t>-wadzenia próbki do roztworu (grawimetria, miareczko-</a:t>
            </a:r>
            <a:r>
              <a:rPr lang="pl-PL" sz="2800" dirty="0" err="1">
                <a:latin typeface="Times New Roman" panose="02020603050405020304" pitchFamily="18" charset="0"/>
                <a:ea typeface="Times New Roman" panose="02020603050405020304" pitchFamily="18" charset="0"/>
              </a:rPr>
              <a:t>wanie</a:t>
            </a:r>
            <a:r>
              <a:rPr lang="pl-PL" sz="2800" dirty="0">
                <a:latin typeface="Times New Roman" panose="02020603050405020304" pitchFamily="18" charset="0"/>
                <a:ea typeface="Times New Roman" panose="02020603050405020304" pitchFamily="18" charset="0"/>
              </a:rPr>
              <a:t>, spektrofotometria UV-Vis, </a:t>
            </a:r>
            <a:r>
              <a:rPr lang="pl-PL" sz="2800" dirty="0" err="1">
                <a:latin typeface="Times New Roman" panose="02020603050405020304" pitchFamily="18" charset="0"/>
                <a:ea typeface="Times New Roman" panose="02020603050405020304" pitchFamily="18" charset="0"/>
              </a:rPr>
              <a:t>spektrofluorymetria</a:t>
            </a:r>
            <a:r>
              <a:rPr lang="pl-PL" sz="2800" dirty="0">
                <a:latin typeface="Times New Roman" panose="02020603050405020304" pitchFamily="18" charset="0"/>
                <a:ea typeface="Times New Roman" panose="02020603050405020304" pitchFamily="18" charset="0"/>
              </a:rPr>
              <a:t>, fotometria płomieniowa, absorpcyjna spektrometria atomowa, potencjometria, konduktometria, </a:t>
            </a:r>
            <a:r>
              <a:rPr lang="pl-PL" sz="2800" dirty="0" err="1">
                <a:latin typeface="Times New Roman" panose="02020603050405020304" pitchFamily="18" charset="0"/>
                <a:ea typeface="Times New Roman" panose="02020603050405020304" pitchFamily="18" charset="0"/>
              </a:rPr>
              <a:t>elektrograwi-metria</a:t>
            </a:r>
            <a:r>
              <a:rPr lang="pl-PL" sz="2800" dirty="0">
                <a:latin typeface="Times New Roman" panose="02020603050405020304" pitchFamily="18" charset="0"/>
                <a:ea typeface="Times New Roman" panose="02020603050405020304" pitchFamily="18" charset="0"/>
              </a:rPr>
              <a:t>, kulometria, polarografia, </a:t>
            </a:r>
            <a:r>
              <a:rPr lang="pl-PL" sz="2800" dirty="0" err="1">
                <a:latin typeface="Times New Roman" panose="02020603050405020304" pitchFamily="18" charset="0"/>
                <a:ea typeface="Times New Roman" panose="02020603050405020304" pitchFamily="18" charset="0"/>
              </a:rPr>
              <a:t>woltametria</a:t>
            </a:r>
            <a:r>
              <a:rPr lang="pl-PL" sz="2800" dirty="0">
                <a:latin typeface="Times New Roman" panose="02020603050405020304" pitchFamily="18" charset="0"/>
                <a:ea typeface="Times New Roman" panose="02020603050405020304" pitchFamily="18" charset="0"/>
              </a:rPr>
              <a:t>, metody rozdzielcze, metody optyczne). </a:t>
            </a:r>
          </a:p>
          <a:p>
            <a:pPr>
              <a:spcAft>
                <a:spcPts val="0"/>
              </a:spcAft>
            </a:pPr>
            <a:r>
              <a:rPr lang="pl-PL" sz="2800" dirty="0">
                <a:latin typeface="Times New Roman" panose="02020603050405020304" pitchFamily="18" charset="0"/>
                <a:ea typeface="Times New Roman" panose="02020603050405020304" pitchFamily="18" charset="0"/>
              </a:rPr>
              <a:t>-Nieliczne metody pozwalają badać próbki w postaci stałej lub w roztworze (spektrofotometria IR, spektrometria mas, spektroskopia fluorescencji rentgenowskiej).</a:t>
            </a:r>
          </a:p>
        </p:txBody>
      </p:sp>
      <p:sp>
        <p:nvSpPr>
          <p:cNvPr id="3" name="Prostokąt: zaokrąglone rogi 2"/>
          <p:cNvSpPr/>
          <p:nvPr/>
        </p:nvSpPr>
        <p:spPr>
          <a:xfrm>
            <a:off x="177420" y="1157592"/>
            <a:ext cx="8734567" cy="91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152972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9182" y="117693"/>
            <a:ext cx="8802806" cy="6555641"/>
          </a:xfrm>
          <a:prstGeom prst="rect">
            <a:avLst/>
          </a:prstGeom>
        </p:spPr>
        <p:txBody>
          <a:bodyPr wrap="square">
            <a:spAutoFit/>
          </a:bodyPr>
          <a:lstStyle/>
          <a:p>
            <a:pPr lvl="0">
              <a:spcAft>
                <a:spcPts val="0"/>
              </a:spcAft>
              <a:tabLst>
                <a:tab pos="457200" algn="l"/>
              </a:tabLst>
            </a:pPr>
            <a:r>
              <a:rPr lang="pl-PL" sz="3200" b="1" dirty="0">
                <a:latin typeface="Times New Roman" panose="02020603050405020304" pitchFamily="18" charset="0"/>
                <a:ea typeface="Times New Roman" panose="02020603050405020304" pitchFamily="18" charset="0"/>
              </a:rPr>
              <a:t>Przeprowadzenia próbki do roztworu. </a:t>
            </a:r>
          </a:p>
          <a:p>
            <a:pPr lvl="0" algn="just">
              <a:spcAft>
                <a:spcPts val="0"/>
              </a:spcAft>
              <a:tabLst>
                <a:tab pos="457200" algn="l"/>
              </a:tabLst>
            </a:pPr>
            <a:r>
              <a:rPr lang="pl-PL" sz="2800" dirty="0">
                <a:latin typeface="Times New Roman" panose="02020603050405020304" pitchFamily="18" charset="0"/>
                <a:ea typeface="Times New Roman" panose="02020603050405020304" pitchFamily="18" charset="0"/>
              </a:rPr>
              <a:t>Jest to jedna z najczęściej wykonywanych procedur. Zależnie od rodzaju analitu i wymagań metody może być prowadzone jako: </a:t>
            </a:r>
            <a:r>
              <a:rPr lang="pl-PL" sz="2800" b="1" i="1" dirty="0">
                <a:solidFill>
                  <a:srgbClr val="FF0000"/>
                </a:solidFill>
                <a:latin typeface="Times New Roman" panose="02020603050405020304" pitchFamily="18" charset="0"/>
                <a:ea typeface="Times New Roman" panose="02020603050405020304" pitchFamily="18" charset="0"/>
              </a:rPr>
              <a:t>rozpuszczanie</a:t>
            </a:r>
            <a:r>
              <a:rPr lang="pl-PL" sz="2800" dirty="0">
                <a:latin typeface="Times New Roman" panose="02020603050405020304" pitchFamily="18" charset="0"/>
                <a:ea typeface="Times New Roman" panose="02020603050405020304" pitchFamily="18" charset="0"/>
              </a:rPr>
              <a:t> (w rozpuszczalniku, który nie zakłóci przebiegu analizy i nie zanieczyści analitu); </a:t>
            </a:r>
            <a:r>
              <a:rPr lang="pl-PL" sz="2800" b="1" i="1" dirty="0">
                <a:solidFill>
                  <a:srgbClr val="FF0000"/>
                </a:solidFill>
                <a:latin typeface="Times New Roman" panose="02020603050405020304" pitchFamily="18" charset="0"/>
                <a:ea typeface="Times New Roman" panose="02020603050405020304" pitchFamily="18" charset="0"/>
              </a:rPr>
              <a:t>roztwarzanie</a:t>
            </a:r>
            <a:r>
              <a:rPr lang="pl-PL" sz="2800" dirty="0">
                <a:latin typeface="Times New Roman" panose="02020603050405020304" pitchFamily="18" charset="0"/>
                <a:ea typeface="Times New Roman" panose="02020603050405020304" pitchFamily="18" charset="0"/>
              </a:rPr>
              <a:t>, gdy </a:t>
            </a:r>
            <a:r>
              <a:rPr lang="pl-PL" sz="2800" dirty="0" err="1">
                <a:latin typeface="Times New Roman" panose="02020603050405020304" pitchFamily="18" charset="0"/>
                <a:ea typeface="Times New Roman" panose="02020603050405020304" pitchFamily="18" charset="0"/>
              </a:rPr>
              <a:t>analit</a:t>
            </a:r>
            <a:r>
              <a:rPr lang="pl-PL" sz="2800" dirty="0">
                <a:latin typeface="Times New Roman" panose="02020603050405020304" pitchFamily="18" charset="0"/>
                <a:ea typeface="Times New Roman" panose="02020603050405020304" pitchFamily="18" charset="0"/>
              </a:rPr>
              <a:t> nie jest rozpuszczalny w wodzie i rozpuszczalnikach organicznych w wystarczającym stopniu; </a:t>
            </a:r>
            <a:r>
              <a:rPr lang="pl-PL" sz="2800" b="1" i="1" dirty="0">
                <a:solidFill>
                  <a:srgbClr val="FF0000"/>
                </a:solidFill>
                <a:latin typeface="Times New Roman" panose="02020603050405020304" pitchFamily="18" charset="0"/>
                <a:ea typeface="Times New Roman" panose="02020603050405020304" pitchFamily="18" charset="0"/>
              </a:rPr>
              <a:t>stapianie próbek</a:t>
            </a:r>
            <a:r>
              <a:rPr lang="pl-PL" sz="2800" dirty="0">
                <a:latin typeface="Times New Roman" panose="02020603050405020304" pitchFamily="18" charset="0"/>
                <a:ea typeface="Times New Roman" panose="02020603050405020304" pitchFamily="18" charset="0"/>
              </a:rPr>
              <a:t>, gdy substancja nieorganiczna nie ulega działaniu kwasów lub alkaliów; </a:t>
            </a:r>
            <a:r>
              <a:rPr lang="pl-PL" sz="2800" b="1" i="1" dirty="0">
                <a:solidFill>
                  <a:srgbClr val="FF0000"/>
                </a:solidFill>
                <a:latin typeface="Times New Roman" panose="02020603050405020304" pitchFamily="18" charset="0"/>
                <a:ea typeface="Times New Roman" panose="02020603050405020304" pitchFamily="18" charset="0"/>
              </a:rPr>
              <a:t>mineralizacja</a:t>
            </a:r>
            <a:r>
              <a:rPr lang="pl-PL" sz="2800" dirty="0">
                <a:latin typeface="Times New Roman" panose="02020603050405020304" pitchFamily="18" charset="0"/>
                <a:ea typeface="Times New Roman" panose="02020603050405020304" pitchFamily="18" charset="0"/>
              </a:rPr>
              <a:t>, w celu oznaczenia składników nieorganicznych w próbkach organicznych, powoduje usunięcie części organicznej.</a:t>
            </a:r>
            <a:r>
              <a:rPr lang="pl-PL" sz="2400" dirty="0">
                <a:latin typeface="Times New Roman" panose="02020603050405020304" pitchFamily="18" charset="0"/>
                <a:ea typeface="Times New Roman" panose="02020603050405020304" pitchFamily="18" charset="0"/>
              </a:rPr>
              <a:t> </a:t>
            </a:r>
          </a:p>
          <a:p>
            <a:pPr lvl="0" algn="ctr">
              <a:spcAft>
                <a:spcPts val="0"/>
              </a:spcAft>
              <a:tabLst>
                <a:tab pos="457200" algn="l"/>
              </a:tabLst>
            </a:pPr>
            <a:endParaRPr lang="pl-PL" sz="2400" dirty="0">
              <a:latin typeface="Times New Roman" panose="02020603050405020304" pitchFamily="18" charset="0"/>
              <a:ea typeface="Times New Roman" panose="02020603050405020304" pitchFamily="18" charset="0"/>
            </a:endParaRPr>
          </a:p>
          <a:p>
            <a:pPr lvl="0" algn="ctr">
              <a:spcAft>
                <a:spcPts val="0"/>
              </a:spcAft>
              <a:tabLst>
                <a:tab pos="457200" algn="l"/>
              </a:tabLst>
            </a:pPr>
            <a:r>
              <a:rPr lang="pl-PL" sz="2800" b="1" i="1" dirty="0">
                <a:solidFill>
                  <a:srgbClr val="FF0000"/>
                </a:solidFill>
                <a:latin typeface="Times New Roman" panose="02020603050405020304" pitchFamily="18" charset="0"/>
                <a:ea typeface="Times New Roman" panose="02020603050405020304" pitchFamily="18" charset="0"/>
              </a:rPr>
              <a:t>Wszystkie procesy poza rozpuszczaniem zachodzą z udziałem przemian chemicznych. Próbka ulega rozkładowi.</a:t>
            </a:r>
          </a:p>
        </p:txBody>
      </p:sp>
      <p:sp>
        <p:nvSpPr>
          <p:cNvPr id="3" name="Prostokąt: zaokrąglone rogi 2">
            <a:extLst>
              <a:ext uri="{FF2B5EF4-FFF2-40B4-BE49-F238E27FC236}">
                <a16:creationId xmlns:a16="http://schemas.microsoft.com/office/drawing/2014/main" id="{FE01F659-CF35-4505-8653-9C10ABD2420D}"/>
              </a:ext>
            </a:extLst>
          </p:cNvPr>
          <p:cNvSpPr/>
          <p:nvPr/>
        </p:nvSpPr>
        <p:spPr>
          <a:xfrm>
            <a:off x="515566" y="5301574"/>
            <a:ext cx="7879404" cy="132296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031413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7354609D-1BD5-451E-8E13-DA319030E7B0}"/>
              </a:ext>
            </a:extLst>
          </p:cNvPr>
          <p:cNvSpPr/>
          <p:nvPr/>
        </p:nvSpPr>
        <p:spPr>
          <a:xfrm>
            <a:off x="165370" y="458956"/>
            <a:ext cx="8813260" cy="5940088"/>
          </a:xfrm>
          <a:prstGeom prst="rect">
            <a:avLst/>
          </a:prstGeom>
        </p:spPr>
        <p:txBody>
          <a:bodyPr wrap="square">
            <a:spAutoFit/>
          </a:bodyPr>
          <a:lstStyle/>
          <a:p>
            <a:pPr lvl="0" algn="just">
              <a:tabLst>
                <a:tab pos="457200" algn="l"/>
              </a:tabLst>
            </a:pPr>
            <a:r>
              <a:rPr lang="pl-PL" sz="3200" b="1" dirty="0">
                <a:solidFill>
                  <a:prstClr val="black"/>
                </a:solidFill>
                <a:latin typeface="Times New Roman" panose="02020603050405020304" pitchFamily="18" charset="0"/>
                <a:ea typeface="Times New Roman" panose="02020603050405020304" pitchFamily="18" charset="0"/>
              </a:rPr>
              <a:t>Wydzielanie, rozdzielanie i zatężanie analitu</a:t>
            </a:r>
            <a:r>
              <a:rPr lang="pl-PL" sz="3200" dirty="0">
                <a:solidFill>
                  <a:prstClr val="black"/>
                </a:solidFill>
                <a:latin typeface="Times New Roman" panose="02020603050405020304" pitchFamily="18" charset="0"/>
                <a:ea typeface="Times New Roman" panose="02020603050405020304" pitchFamily="18" charset="0"/>
              </a:rPr>
              <a:t>.</a:t>
            </a:r>
            <a:r>
              <a:rPr lang="pl-PL" sz="2400" dirty="0">
                <a:solidFill>
                  <a:prstClr val="black"/>
                </a:solidFill>
                <a:latin typeface="Times New Roman" panose="02020603050405020304" pitchFamily="18" charset="0"/>
                <a:ea typeface="Times New Roman" panose="02020603050405020304" pitchFamily="18" charset="0"/>
              </a:rPr>
              <a:t> </a:t>
            </a:r>
          </a:p>
          <a:p>
            <a:pPr lvl="0" algn="just">
              <a:tabLst>
                <a:tab pos="457200" algn="l"/>
              </a:tabLst>
            </a:pPr>
            <a:endParaRPr lang="pl-PL" sz="2400" dirty="0">
              <a:solidFill>
                <a:prstClr val="black"/>
              </a:solidFill>
              <a:latin typeface="Times New Roman" panose="02020603050405020304" pitchFamily="18" charset="0"/>
              <a:ea typeface="Times New Roman" panose="02020603050405020304" pitchFamily="18" charset="0"/>
            </a:endParaRPr>
          </a:p>
          <a:p>
            <a:pPr lvl="0" algn="just">
              <a:tabLst>
                <a:tab pos="457200" algn="l"/>
              </a:tabLst>
            </a:pPr>
            <a:r>
              <a:rPr lang="pl-PL" sz="2800" dirty="0">
                <a:solidFill>
                  <a:prstClr val="black"/>
                </a:solidFill>
                <a:latin typeface="Times New Roman" panose="02020603050405020304" pitchFamily="18" charset="0"/>
                <a:ea typeface="Times New Roman" panose="02020603050405020304" pitchFamily="18" charset="0"/>
              </a:rPr>
              <a:t>Obejmuje wiele różnych, nierzadko złożonych czynności jak: </a:t>
            </a:r>
            <a:r>
              <a:rPr lang="pl-PL" sz="2800" b="1" i="1" dirty="0">
                <a:solidFill>
                  <a:srgbClr val="FF0000"/>
                </a:solidFill>
                <a:latin typeface="Times New Roman" panose="02020603050405020304" pitchFamily="18" charset="0"/>
                <a:ea typeface="Times New Roman" panose="02020603050405020304" pitchFamily="18" charset="0"/>
              </a:rPr>
              <a:t>sączenie</a:t>
            </a:r>
            <a:r>
              <a:rPr lang="pl-PL" sz="2800" i="1" dirty="0">
                <a:solidFill>
                  <a:prstClr val="black"/>
                </a:solidFill>
                <a:latin typeface="Times New Roman" panose="02020603050405020304" pitchFamily="18" charset="0"/>
                <a:ea typeface="Times New Roman" panose="02020603050405020304" pitchFamily="18" charset="0"/>
              </a:rPr>
              <a:t>, </a:t>
            </a:r>
            <a:r>
              <a:rPr lang="pl-PL" sz="2800" b="1" i="1" dirty="0">
                <a:solidFill>
                  <a:srgbClr val="FF0000"/>
                </a:solidFill>
                <a:latin typeface="Times New Roman" panose="02020603050405020304" pitchFamily="18" charset="0"/>
                <a:ea typeface="Times New Roman" panose="02020603050405020304" pitchFamily="18" charset="0"/>
              </a:rPr>
              <a:t>strącanie</a:t>
            </a:r>
            <a:r>
              <a:rPr lang="pl-PL" sz="2800" i="1" dirty="0">
                <a:solidFill>
                  <a:prstClr val="black"/>
                </a:solidFill>
                <a:latin typeface="Times New Roman" panose="02020603050405020304" pitchFamily="18" charset="0"/>
                <a:ea typeface="Times New Roman" panose="02020603050405020304" pitchFamily="18" charset="0"/>
              </a:rPr>
              <a:t>, </a:t>
            </a:r>
            <a:r>
              <a:rPr lang="pl-PL" sz="2800" b="1" i="1" dirty="0">
                <a:solidFill>
                  <a:srgbClr val="FF0000"/>
                </a:solidFill>
                <a:latin typeface="Times New Roman" panose="02020603050405020304" pitchFamily="18" charset="0"/>
                <a:ea typeface="Times New Roman" panose="02020603050405020304" pitchFamily="18" charset="0"/>
              </a:rPr>
              <a:t>wirowanie</a:t>
            </a:r>
            <a:r>
              <a:rPr lang="pl-PL" sz="2800" i="1" dirty="0">
                <a:solidFill>
                  <a:prstClr val="black"/>
                </a:solidFill>
                <a:latin typeface="Times New Roman" panose="02020603050405020304" pitchFamily="18" charset="0"/>
                <a:ea typeface="Times New Roman" panose="02020603050405020304" pitchFamily="18" charset="0"/>
              </a:rPr>
              <a:t>, </a:t>
            </a:r>
            <a:r>
              <a:rPr lang="pl-PL" sz="2800" b="1" i="1" dirty="0">
                <a:solidFill>
                  <a:srgbClr val="FF0000"/>
                </a:solidFill>
                <a:latin typeface="Times New Roman" panose="02020603050405020304" pitchFamily="18" charset="0"/>
                <a:ea typeface="Times New Roman" panose="02020603050405020304" pitchFamily="18" charset="0"/>
              </a:rPr>
              <a:t>ekstrakcja</a:t>
            </a:r>
            <a:r>
              <a:rPr lang="pl-PL" sz="2800" i="1" dirty="0">
                <a:solidFill>
                  <a:prstClr val="black"/>
                </a:solidFill>
                <a:latin typeface="Times New Roman" panose="02020603050405020304" pitchFamily="18" charset="0"/>
                <a:ea typeface="Times New Roman" panose="02020603050405020304" pitchFamily="18" charset="0"/>
              </a:rPr>
              <a:t>, </a:t>
            </a:r>
            <a:r>
              <a:rPr lang="pl-PL" sz="2800" b="1" i="1" dirty="0">
                <a:solidFill>
                  <a:srgbClr val="FF0000"/>
                </a:solidFill>
                <a:latin typeface="Times New Roman" panose="02020603050405020304" pitchFamily="18" charset="0"/>
                <a:ea typeface="Times New Roman" panose="02020603050405020304" pitchFamily="18" charset="0"/>
              </a:rPr>
              <a:t>krystalizacja</a:t>
            </a:r>
            <a:r>
              <a:rPr lang="pl-PL" sz="2800" i="1" dirty="0">
                <a:solidFill>
                  <a:prstClr val="black"/>
                </a:solidFill>
                <a:latin typeface="Times New Roman" panose="02020603050405020304" pitchFamily="18" charset="0"/>
                <a:ea typeface="Times New Roman" panose="02020603050405020304" pitchFamily="18" charset="0"/>
              </a:rPr>
              <a:t>, </a:t>
            </a:r>
            <a:r>
              <a:rPr lang="pl-PL" sz="2800" b="1" i="1" dirty="0">
                <a:solidFill>
                  <a:srgbClr val="FF0000"/>
                </a:solidFill>
                <a:latin typeface="Times New Roman" panose="02020603050405020304" pitchFamily="18" charset="0"/>
                <a:ea typeface="Times New Roman" panose="02020603050405020304" pitchFamily="18" charset="0"/>
              </a:rPr>
              <a:t>chromatografia</a:t>
            </a:r>
            <a:r>
              <a:rPr lang="pl-PL" sz="2800" i="1" dirty="0">
                <a:solidFill>
                  <a:prstClr val="black"/>
                </a:solidFill>
                <a:latin typeface="Times New Roman" panose="02020603050405020304" pitchFamily="18" charset="0"/>
                <a:ea typeface="Times New Roman" panose="02020603050405020304" pitchFamily="18" charset="0"/>
              </a:rPr>
              <a:t>, </a:t>
            </a:r>
            <a:r>
              <a:rPr lang="pl-PL" sz="2800" b="1" i="1" dirty="0">
                <a:solidFill>
                  <a:srgbClr val="FF0000"/>
                </a:solidFill>
                <a:latin typeface="Times New Roman" panose="02020603050405020304" pitchFamily="18" charset="0"/>
                <a:ea typeface="Times New Roman" panose="02020603050405020304" pitchFamily="18" charset="0"/>
              </a:rPr>
              <a:t>destylacja</a:t>
            </a:r>
            <a:r>
              <a:rPr lang="pl-PL" sz="2800" i="1" dirty="0">
                <a:solidFill>
                  <a:prstClr val="black"/>
                </a:solidFill>
                <a:latin typeface="Times New Roman" panose="02020603050405020304" pitchFamily="18" charset="0"/>
                <a:ea typeface="Times New Roman" panose="02020603050405020304" pitchFamily="18" charset="0"/>
              </a:rPr>
              <a:t>, </a:t>
            </a:r>
            <a:r>
              <a:rPr lang="pl-PL" sz="2800" b="1" i="1" dirty="0">
                <a:solidFill>
                  <a:srgbClr val="FF0000"/>
                </a:solidFill>
                <a:latin typeface="Times New Roman" panose="02020603050405020304" pitchFamily="18" charset="0"/>
                <a:ea typeface="Times New Roman" panose="02020603050405020304" pitchFamily="18" charset="0"/>
              </a:rPr>
              <a:t>absorpcja</a:t>
            </a:r>
            <a:r>
              <a:rPr lang="pl-PL" sz="2800" i="1" dirty="0">
                <a:solidFill>
                  <a:prstClr val="black"/>
                </a:solidFill>
                <a:latin typeface="Times New Roman" panose="02020603050405020304" pitchFamily="18" charset="0"/>
                <a:ea typeface="Times New Roman" panose="02020603050405020304" pitchFamily="18" charset="0"/>
              </a:rPr>
              <a:t>, </a:t>
            </a:r>
            <a:r>
              <a:rPr lang="pl-PL" sz="2800" b="1" i="1" dirty="0">
                <a:solidFill>
                  <a:srgbClr val="FF0000"/>
                </a:solidFill>
                <a:latin typeface="Times New Roman" panose="02020603050405020304" pitchFamily="18" charset="0"/>
                <a:ea typeface="Times New Roman" panose="02020603050405020304" pitchFamily="18" charset="0"/>
              </a:rPr>
              <a:t>adsorpcja, filtracja</a:t>
            </a:r>
            <a:r>
              <a:rPr lang="pl-PL" sz="2800" i="1" dirty="0">
                <a:solidFill>
                  <a:prstClr val="black"/>
                </a:solidFill>
                <a:latin typeface="Times New Roman" panose="02020603050405020304" pitchFamily="18" charset="0"/>
                <a:ea typeface="Times New Roman" panose="02020603050405020304" pitchFamily="18" charset="0"/>
              </a:rPr>
              <a:t>, </a:t>
            </a:r>
            <a:r>
              <a:rPr lang="pl-PL" sz="2800" b="1" i="1" dirty="0">
                <a:solidFill>
                  <a:srgbClr val="FF0000"/>
                </a:solidFill>
                <a:latin typeface="Times New Roman" panose="02020603050405020304" pitchFamily="18" charset="0"/>
                <a:ea typeface="Times New Roman" panose="02020603050405020304" pitchFamily="18" charset="0"/>
              </a:rPr>
              <a:t>dializa</a:t>
            </a:r>
            <a:r>
              <a:rPr lang="pl-PL" sz="2800" dirty="0">
                <a:solidFill>
                  <a:prstClr val="black"/>
                </a:solidFill>
                <a:latin typeface="Times New Roman" panose="02020603050405020304" pitchFamily="18" charset="0"/>
                <a:ea typeface="Times New Roman" panose="02020603050405020304" pitchFamily="18" charset="0"/>
              </a:rPr>
              <a:t> i inne.</a:t>
            </a:r>
          </a:p>
          <a:p>
            <a:pPr lvl="0" algn="just">
              <a:tabLst>
                <a:tab pos="457200" algn="l"/>
              </a:tabLst>
            </a:pPr>
            <a:endParaRPr lang="pl-PL" sz="3200" b="1" dirty="0">
              <a:solidFill>
                <a:prstClr val="black"/>
              </a:solidFill>
              <a:latin typeface="Times New Roman" panose="02020603050405020304" pitchFamily="18" charset="0"/>
              <a:ea typeface="Times New Roman" panose="02020603050405020304" pitchFamily="18" charset="0"/>
            </a:endParaRPr>
          </a:p>
          <a:p>
            <a:pPr lvl="0" algn="just">
              <a:tabLst>
                <a:tab pos="457200" algn="l"/>
              </a:tabLst>
            </a:pPr>
            <a:r>
              <a:rPr lang="pl-PL" sz="3200" b="1" dirty="0">
                <a:solidFill>
                  <a:prstClr val="black"/>
                </a:solidFill>
                <a:latin typeface="Times New Roman" panose="02020603050405020304" pitchFamily="18" charset="0"/>
                <a:ea typeface="Times New Roman" panose="02020603050405020304" pitchFamily="18" charset="0"/>
              </a:rPr>
              <a:t>Maskowanie czynników zakłócających pomiar</a:t>
            </a:r>
          </a:p>
          <a:p>
            <a:pPr lvl="0" algn="just">
              <a:tabLst>
                <a:tab pos="457200" algn="l"/>
              </a:tabLst>
            </a:pPr>
            <a:endParaRPr lang="pl-PL" sz="3200" b="1" dirty="0">
              <a:solidFill>
                <a:prstClr val="black"/>
              </a:solidFill>
              <a:latin typeface="Times New Roman" panose="02020603050405020304" pitchFamily="18" charset="0"/>
              <a:ea typeface="Times New Roman" panose="02020603050405020304" pitchFamily="18" charset="0"/>
            </a:endParaRPr>
          </a:p>
          <a:p>
            <a:pPr lvl="0" algn="just">
              <a:tabLst>
                <a:tab pos="457200" algn="l"/>
              </a:tabLst>
            </a:pPr>
            <a:r>
              <a:rPr lang="pl-PL" sz="3200" b="1" dirty="0" err="1">
                <a:solidFill>
                  <a:prstClr val="black"/>
                </a:solidFill>
                <a:latin typeface="Times New Roman" panose="02020603050405020304" pitchFamily="18" charset="0"/>
                <a:ea typeface="Times New Roman" panose="02020603050405020304" pitchFamily="18" charset="0"/>
              </a:rPr>
              <a:t>Derywatyzacja</a:t>
            </a:r>
            <a:r>
              <a:rPr lang="pl-PL" sz="3200" b="1" dirty="0">
                <a:solidFill>
                  <a:prstClr val="black"/>
                </a:solidFill>
                <a:latin typeface="Times New Roman" panose="02020603050405020304" pitchFamily="18" charset="0"/>
                <a:ea typeface="Times New Roman" panose="02020603050405020304" pitchFamily="18" charset="0"/>
              </a:rPr>
              <a:t> analitu</a:t>
            </a:r>
          </a:p>
          <a:p>
            <a:pPr lvl="0" algn="just">
              <a:tabLst>
                <a:tab pos="457200" algn="l"/>
              </a:tabLst>
            </a:pPr>
            <a:endParaRPr lang="pl-PL" sz="2800" dirty="0">
              <a:solidFill>
                <a:prstClr val="black"/>
              </a:solidFill>
              <a:latin typeface="Times New Roman" panose="02020603050405020304" pitchFamily="18" charset="0"/>
              <a:ea typeface="Times New Roman" panose="02020603050405020304" pitchFamily="18" charset="0"/>
            </a:endParaRPr>
          </a:p>
          <a:p>
            <a:pPr lvl="0" algn="just">
              <a:tabLst>
                <a:tab pos="457200" algn="l"/>
              </a:tabLst>
            </a:pPr>
            <a:r>
              <a:rPr lang="pl-PL" sz="2800" dirty="0">
                <a:solidFill>
                  <a:prstClr val="black"/>
                </a:solidFill>
                <a:latin typeface="Times New Roman" panose="02020603050405020304" pitchFamily="18" charset="0"/>
                <a:ea typeface="Times New Roman" panose="02020603050405020304" pitchFamily="18" charset="0"/>
              </a:rPr>
              <a:t>Przeprowadzenie analitu w odpowiednie pochodne o właściwościach umożliwiających analizę.</a:t>
            </a:r>
          </a:p>
        </p:txBody>
      </p:sp>
    </p:spTree>
    <p:extLst>
      <p:ext uri="{BB962C8B-B14F-4D97-AF65-F5344CB8AC3E}">
        <p14:creationId xmlns:p14="http://schemas.microsoft.com/office/powerpoint/2010/main" val="1020041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36979" y="1300849"/>
            <a:ext cx="7369791" cy="4401205"/>
          </a:xfrm>
          <a:prstGeom prst="rect">
            <a:avLst/>
          </a:prstGeom>
        </p:spPr>
        <p:txBody>
          <a:bodyPr wrap="square">
            <a:spAutoFit/>
          </a:bodyPr>
          <a:lstStyle/>
          <a:p>
            <a:pPr lvl="0" algn="ctr"/>
            <a:r>
              <a:rPr lang="pl-PL" sz="2800" b="1" dirty="0">
                <a:solidFill>
                  <a:srgbClr val="002060"/>
                </a:solidFill>
                <a:latin typeface="Times New Roman" panose="02020603050405020304" pitchFamily="18" charset="0"/>
                <a:ea typeface="Times New Roman" panose="02020603050405020304" pitchFamily="18" charset="0"/>
              </a:rPr>
              <a:t>VI. POMIAR </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FF0000"/>
                </a:solidFill>
                <a:latin typeface="Times New Roman" panose="02020603050405020304" pitchFamily="18" charset="0"/>
                <a:ea typeface="Times New Roman" panose="02020603050405020304" pitchFamily="18" charset="0"/>
              </a:rPr>
              <a:t>A</a:t>
            </a:r>
            <a:r>
              <a:rPr lang="pl-PL" sz="2400" dirty="0">
                <a:solidFill>
                  <a:prstClr val="black"/>
                </a:solidFill>
                <a:latin typeface="Times New Roman" panose="02020603050405020304" pitchFamily="18" charset="0"/>
                <a:ea typeface="Times New Roman" panose="02020603050405020304" pitchFamily="18" charset="0"/>
              </a:rPr>
              <a:t>)</a:t>
            </a:r>
            <a:endParaRPr lang="pl-PL" sz="2800" b="1" i="1" dirty="0">
              <a:solidFill>
                <a:srgbClr val="002060"/>
              </a:solidFill>
              <a:latin typeface="Times New Roman" panose="02020603050405020304" pitchFamily="18" charset="0"/>
              <a:ea typeface="Times New Roman" panose="02020603050405020304" pitchFamily="18" charset="0"/>
            </a:endParaRPr>
          </a:p>
          <a:p>
            <a:pPr lvl="0"/>
            <a:endParaRPr lang="pl-PL" sz="2800" dirty="0">
              <a:solidFill>
                <a:srgbClr val="FF0000"/>
              </a:solidFill>
              <a:latin typeface="Times New Roman" panose="02020603050405020304" pitchFamily="18" charset="0"/>
              <a:ea typeface="Times New Roman" panose="02020603050405020304" pitchFamily="18" charset="0"/>
            </a:endParaRPr>
          </a:p>
          <a:p>
            <a:pPr lvl="0" algn="ctr"/>
            <a:r>
              <a:rPr lang="pl-PL" sz="2800" b="1" i="1" dirty="0">
                <a:solidFill>
                  <a:srgbClr val="FF0000"/>
                </a:solidFill>
                <a:latin typeface="Times New Roman" panose="02020603050405020304" pitchFamily="18" charset="0"/>
                <a:ea typeface="Times New Roman" panose="02020603050405020304" pitchFamily="18" charset="0"/>
              </a:rPr>
              <a:t>Po dokonaniu wyboru metody analitycznej, sposób przeprowadzenie pomiaru jest zasadniczo ustalony</a:t>
            </a:r>
          </a:p>
          <a:p>
            <a:pPr lvl="0" algn="ctr"/>
            <a:endParaRPr lang="pl-PL" sz="2800" b="1" i="1" dirty="0">
              <a:solidFill>
                <a:srgbClr val="002060"/>
              </a:solidFill>
              <a:latin typeface="Times New Roman" panose="02020603050405020304" pitchFamily="18" charset="0"/>
              <a:ea typeface="Times New Roman" panose="02020603050405020304" pitchFamily="18" charset="0"/>
            </a:endParaRPr>
          </a:p>
          <a:p>
            <a:pPr lvl="0" algn="just"/>
            <a:r>
              <a:rPr lang="pl-PL" sz="2800" dirty="0">
                <a:latin typeface="Times New Roman" panose="02020603050405020304" pitchFamily="18" charset="0"/>
                <a:ea typeface="Times New Roman" panose="02020603050405020304" pitchFamily="18" charset="0"/>
              </a:rPr>
              <a:t>Decyzja w zakresie postępowania dotyczy wyboru: </a:t>
            </a:r>
          </a:p>
          <a:p>
            <a:pPr lvl="0"/>
            <a:r>
              <a:rPr lang="pl-PL" sz="2800" dirty="0">
                <a:latin typeface="Times New Roman" panose="02020603050405020304" pitchFamily="18" charset="0"/>
                <a:ea typeface="Times New Roman" panose="02020603050405020304" pitchFamily="18" charset="0"/>
              </a:rPr>
              <a:t>1. ogólnie stosowanej techniki analitycznej; </a:t>
            </a:r>
          </a:p>
          <a:p>
            <a:pPr lvl="0"/>
            <a:r>
              <a:rPr lang="pl-PL" sz="2800" dirty="0">
                <a:latin typeface="Times New Roman" panose="02020603050405020304" pitchFamily="18" charset="0"/>
                <a:ea typeface="Times New Roman" panose="02020603050405020304" pitchFamily="18" charset="0"/>
              </a:rPr>
              <a:t>2. pomiaru z zastosowaniem techniki sprzężonej</a:t>
            </a:r>
          </a:p>
        </p:txBody>
      </p:sp>
      <p:sp>
        <p:nvSpPr>
          <p:cNvPr id="3" name="Prostokąt: zaokrąglone rogi 2"/>
          <p:cNvSpPr/>
          <p:nvPr/>
        </p:nvSpPr>
        <p:spPr>
          <a:xfrm>
            <a:off x="736978" y="2133600"/>
            <a:ext cx="8016877" cy="13898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680649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4149" y="607171"/>
            <a:ext cx="7861111" cy="6063198"/>
          </a:xfrm>
          <a:prstGeom prst="rect">
            <a:avLst/>
          </a:prstGeom>
        </p:spPr>
        <p:txBody>
          <a:bodyPr wrap="square">
            <a:spAutoFit/>
          </a:bodyPr>
          <a:lstStyle/>
          <a:p>
            <a:pPr lvl="0" algn="ctr"/>
            <a:r>
              <a:rPr lang="pl-PL" sz="2800" b="1" dirty="0">
                <a:solidFill>
                  <a:srgbClr val="002060"/>
                </a:solidFill>
                <a:latin typeface="Times New Roman" panose="02020603050405020304" pitchFamily="18" charset="0"/>
                <a:ea typeface="Times New Roman" panose="02020603050405020304" pitchFamily="18" charset="0"/>
              </a:rPr>
              <a:t>VII. OPRACOWANIE WYNIKÓW POMIAROWYCH </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FF0000"/>
                </a:solidFill>
                <a:latin typeface="Times New Roman" panose="02020603050405020304" pitchFamily="18" charset="0"/>
                <a:ea typeface="Times New Roman" panose="02020603050405020304" pitchFamily="18" charset="0"/>
              </a:rPr>
              <a:t>A</a:t>
            </a:r>
            <a:r>
              <a:rPr lang="pl-PL" sz="2400" dirty="0">
                <a:solidFill>
                  <a:prstClr val="black"/>
                </a:solidFill>
                <a:latin typeface="Times New Roman" panose="02020603050405020304" pitchFamily="18" charset="0"/>
                <a:ea typeface="Times New Roman" panose="02020603050405020304" pitchFamily="18" charset="0"/>
              </a:rPr>
              <a:t>)</a:t>
            </a:r>
            <a:endParaRPr lang="pl-PL" sz="2000" b="1" i="1" dirty="0">
              <a:solidFill>
                <a:srgbClr val="002060"/>
              </a:solidFill>
              <a:latin typeface="Times New Roman" panose="02020603050405020304" pitchFamily="18" charset="0"/>
              <a:ea typeface="Times New Roman" panose="02020603050405020304" pitchFamily="18" charset="0"/>
            </a:endParaRPr>
          </a:p>
          <a:p>
            <a:pPr lvl="0"/>
            <a:endParaRPr lang="pl-PL" sz="2000" b="1" dirty="0">
              <a:solidFill>
                <a:srgbClr val="FF0000"/>
              </a:solidFill>
              <a:latin typeface="Times New Roman" panose="02020603050405020304" pitchFamily="18" charset="0"/>
              <a:ea typeface="Times New Roman" panose="02020603050405020304" pitchFamily="18" charset="0"/>
            </a:endParaRPr>
          </a:p>
          <a:p>
            <a:pPr lvl="0"/>
            <a:r>
              <a:rPr lang="pl-PL" sz="2400" b="1" i="1" dirty="0">
                <a:latin typeface="Times New Roman" panose="02020603050405020304" pitchFamily="18" charset="0"/>
                <a:ea typeface="Times New Roman" panose="02020603050405020304" pitchFamily="18" charset="0"/>
              </a:rPr>
              <a:t>1. Opracowanie wyników pomiarowych opiera się na znanych zasadach, wynikających z metody i jej walidacji. </a:t>
            </a:r>
          </a:p>
          <a:p>
            <a:pPr lvl="0"/>
            <a:r>
              <a:rPr lang="pl-PL" sz="2400" b="1" i="1" dirty="0">
                <a:latin typeface="Times New Roman" panose="02020603050405020304" pitchFamily="18" charset="0"/>
                <a:ea typeface="Times New Roman" panose="02020603050405020304" pitchFamily="18" charset="0"/>
              </a:rPr>
              <a:t>2. Czynności związane z opracowaniem wyniku projektowane są w zakresie potrzeb zadania analitycznego – możliwości wyjaśnienia problemu.</a:t>
            </a:r>
          </a:p>
          <a:p>
            <a:pPr lvl="0"/>
            <a:r>
              <a:rPr lang="pl-PL" sz="2400" b="1" i="1" dirty="0">
                <a:latin typeface="Times New Roman" panose="02020603050405020304" pitchFamily="18" charset="0"/>
                <a:ea typeface="Times New Roman" panose="02020603050405020304" pitchFamily="18" charset="0"/>
              </a:rPr>
              <a:t>3. Wprowadzane są elementy porównania z wynikami innych analiz (również referencyjnej).</a:t>
            </a:r>
          </a:p>
          <a:p>
            <a:pPr lvl="0"/>
            <a:r>
              <a:rPr lang="pl-PL" sz="2400" dirty="0">
                <a:latin typeface="Times New Roman" panose="02020603050405020304" pitchFamily="18" charset="0"/>
                <a:ea typeface="Times New Roman" panose="02020603050405020304" pitchFamily="18" charset="0"/>
              </a:rPr>
              <a:t>Najczęściej prowadzone czynności w zakresie opracowania wyników:</a:t>
            </a:r>
          </a:p>
          <a:p>
            <a:pPr marL="342900" lvl="0" indent="-342900">
              <a:buFont typeface="Arial" panose="020B0604020202020204" pitchFamily="34" charset="0"/>
              <a:buChar char="•"/>
            </a:pPr>
            <a:r>
              <a:rPr lang="pl-PL" sz="2400" dirty="0">
                <a:latin typeface="Times New Roman" panose="02020603050405020304" pitchFamily="18" charset="0"/>
                <a:ea typeface="Times New Roman" panose="02020603050405020304" pitchFamily="18" charset="0"/>
              </a:rPr>
              <a:t>ocena statystyczna wyników;</a:t>
            </a:r>
          </a:p>
          <a:p>
            <a:pPr marL="342900" lvl="0" indent="-342900">
              <a:buFont typeface="Arial" panose="020B0604020202020204" pitchFamily="34" charset="0"/>
              <a:buChar char="•"/>
            </a:pPr>
            <a:r>
              <a:rPr lang="pl-PL" sz="2400" dirty="0">
                <a:latin typeface="Times New Roman" panose="02020603050405020304" pitchFamily="18" charset="0"/>
                <a:ea typeface="Times New Roman" panose="02020603050405020304" pitchFamily="18" charset="0"/>
              </a:rPr>
              <a:t>oszacowanie błędów pomiarowych;</a:t>
            </a:r>
          </a:p>
          <a:p>
            <a:pPr marL="342900" lvl="0" indent="-342900">
              <a:buFont typeface="Arial" panose="020B0604020202020204" pitchFamily="34" charset="0"/>
              <a:buChar char="•"/>
            </a:pPr>
            <a:r>
              <a:rPr lang="pl-PL" sz="2400" dirty="0">
                <a:latin typeface="Times New Roman" panose="02020603050405020304" pitchFamily="18" charset="0"/>
                <a:ea typeface="Times New Roman" panose="02020603050405020304" pitchFamily="18" charset="0"/>
              </a:rPr>
              <a:t>oszacowanie błędów całego procesu;</a:t>
            </a:r>
          </a:p>
          <a:p>
            <a:pPr marL="342900" lvl="0" indent="-342900">
              <a:buFont typeface="Arial" panose="020B0604020202020204" pitchFamily="34" charset="0"/>
              <a:buChar char="•"/>
            </a:pPr>
            <a:r>
              <a:rPr lang="pl-PL" sz="2400" dirty="0">
                <a:latin typeface="Times New Roman" panose="02020603050405020304" pitchFamily="18" charset="0"/>
                <a:ea typeface="Times New Roman" panose="02020603050405020304" pitchFamily="18" charset="0"/>
              </a:rPr>
              <a:t>przetwarzanie analityczne – analiza chemometryczna.</a:t>
            </a:r>
          </a:p>
        </p:txBody>
      </p:sp>
    </p:spTree>
    <p:extLst>
      <p:ext uri="{BB962C8B-B14F-4D97-AF65-F5344CB8AC3E}">
        <p14:creationId xmlns:p14="http://schemas.microsoft.com/office/powerpoint/2010/main" val="1429966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13898" y="856357"/>
            <a:ext cx="8243247" cy="6001643"/>
          </a:xfrm>
          <a:prstGeom prst="rect">
            <a:avLst/>
          </a:prstGeom>
        </p:spPr>
        <p:txBody>
          <a:bodyPr wrap="square">
            <a:spAutoFit/>
          </a:bodyPr>
          <a:lstStyle/>
          <a:p>
            <a:pPr lvl="0" algn="ctr"/>
            <a:r>
              <a:rPr lang="pl-PL" sz="2800" b="1" i="1" dirty="0">
                <a:solidFill>
                  <a:srgbClr val="002060"/>
                </a:solidFill>
                <a:latin typeface="Times New Roman" panose="02020603050405020304" pitchFamily="18" charset="0"/>
                <a:ea typeface="Times New Roman" panose="02020603050405020304" pitchFamily="18" charset="0"/>
              </a:rPr>
              <a:t>VIII. INTERPRETACJA WYNIKÓW</a:t>
            </a:r>
            <a:r>
              <a:rPr lang="pl-PL" sz="2000" dirty="0">
                <a:solidFill>
                  <a:srgbClr val="FF0000"/>
                </a:solidFill>
                <a:latin typeface="Times New Roman" panose="02020603050405020304" pitchFamily="18" charset="0"/>
                <a:ea typeface="Times New Roman" panose="02020603050405020304" pitchFamily="18" charset="0"/>
              </a:rPr>
              <a:t> </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FF0000"/>
                </a:solidFill>
                <a:latin typeface="Times New Roman" panose="02020603050405020304" pitchFamily="18" charset="0"/>
                <a:ea typeface="Times New Roman" panose="02020603050405020304" pitchFamily="18" charset="0"/>
              </a:rPr>
              <a:t>A</a:t>
            </a:r>
            <a:r>
              <a:rPr lang="pl-PL" sz="2400" dirty="0">
                <a:solidFill>
                  <a:prstClr val="black"/>
                </a:solidFill>
                <a:latin typeface="Times New Roman" panose="02020603050405020304" pitchFamily="18" charset="0"/>
                <a:ea typeface="Times New Roman" panose="02020603050405020304" pitchFamily="18" charset="0"/>
              </a:rPr>
              <a:t>)</a:t>
            </a:r>
            <a:endParaRPr lang="pl-PL" sz="2000" dirty="0">
              <a:solidFill>
                <a:srgbClr val="FF0000"/>
              </a:solidFill>
              <a:latin typeface="Times New Roman" panose="02020603050405020304" pitchFamily="18" charset="0"/>
              <a:ea typeface="Times New Roman" panose="02020603050405020304" pitchFamily="18" charset="0"/>
            </a:endParaRPr>
          </a:p>
          <a:p>
            <a:pPr lvl="0"/>
            <a:endParaRPr lang="pl-PL" sz="2000" dirty="0">
              <a:solidFill>
                <a:srgbClr val="FF0000"/>
              </a:solidFill>
              <a:latin typeface="Times New Roman" panose="02020603050405020304" pitchFamily="18" charset="0"/>
              <a:ea typeface="Times New Roman" panose="02020603050405020304" pitchFamily="18" charset="0"/>
            </a:endParaRPr>
          </a:p>
          <a:p>
            <a:pPr lvl="0" algn="ctr"/>
            <a:r>
              <a:rPr lang="pl-PL" sz="2400" dirty="0">
                <a:solidFill>
                  <a:srgbClr val="002060"/>
                </a:solidFill>
                <a:latin typeface="Times New Roman" panose="02020603050405020304" pitchFamily="18" charset="0"/>
                <a:ea typeface="Times New Roman" panose="02020603050405020304" pitchFamily="18" charset="0"/>
              </a:rPr>
              <a:t>Interpretacja wyników jest etapem procesu analitycznego, bezpośrednio poprzedzającym przygotowanie sprawozdania. </a:t>
            </a:r>
          </a:p>
          <a:p>
            <a:pPr lvl="0" algn="ctr"/>
            <a:endParaRPr lang="pl-PL" sz="2400" dirty="0">
              <a:solidFill>
                <a:srgbClr val="002060"/>
              </a:solidFill>
              <a:latin typeface="Times New Roman" panose="02020603050405020304" pitchFamily="18" charset="0"/>
              <a:ea typeface="Times New Roman" panose="02020603050405020304" pitchFamily="18" charset="0"/>
            </a:endParaRPr>
          </a:p>
          <a:p>
            <a:pPr lvl="0" algn="ctr"/>
            <a:r>
              <a:rPr lang="pl-PL" sz="2400" b="1" i="1" dirty="0">
                <a:solidFill>
                  <a:srgbClr val="002060"/>
                </a:solidFill>
                <a:latin typeface="Times New Roman" panose="02020603050405020304" pitchFamily="18" charset="0"/>
                <a:ea typeface="Times New Roman" panose="02020603050405020304" pitchFamily="18" charset="0"/>
              </a:rPr>
              <a:t>Wyborowi podlega formułowanie wniosków z analizy otrzymanych wyników – kryterium jest życzenie zleceniodawcy</a:t>
            </a:r>
            <a:r>
              <a:rPr lang="pl-PL" sz="2400" dirty="0">
                <a:solidFill>
                  <a:srgbClr val="002060"/>
                </a:solidFill>
                <a:latin typeface="Times New Roman" panose="02020603050405020304" pitchFamily="18" charset="0"/>
                <a:ea typeface="Times New Roman" panose="02020603050405020304" pitchFamily="18" charset="0"/>
              </a:rPr>
              <a:t>.</a:t>
            </a:r>
          </a:p>
          <a:p>
            <a:pPr lvl="0" algn="ctr"/>
            <a:endParaRPr lang="pl-PL" sz="2400" dirty="0">
              <a:solidFill>
                <a:srgbClr val="002060"/>
              </a:solidFill>
              <a:latin typeface="Times New Roman" panose="02020603050405020304" pitchFamily="18" charset="0"/>
              <a:ea typeface="Times New Roman" panose="02020603050405020304" pitchFamily="18" charset="0"/>
            </a:endParaRPr>
          </a:p>
          <a:p>
            <a:pPr lvl="0" algn="ctr"/>
            <a:r>
              <a:rPr lang="pl-PL" sz="2400" dirty="0">
                <a:solidFill>
                  <a:srgbClr val="002060"/>
                </a:solidFill>
                <a:latin typeface="Times New Roman" panose="02020603050405020304" pitchFamily="18" charset="0"/>
                <a:ea typeface="Times New Roman" panose="02020603050405020304" pitchFamily="18" charset="0"/>
              </a:rPr>
              <a:t>Odpowiedniej interpretacji wyników służy pełna dokumentacja każdego etapu procedury analitycznej.</a:t>
            </a:r>
          </a:p>
          <a:p>
            <a:pPr lvl="0" algn="ctr"/>
            <a:endParaRPr lang="pl-PL" sz="2000" dirty="0">
              <a:solidFill>
                <a:srgbClr val="FF0000"/>
              </a:solidFill>
              <a:latin typeface="Times New Roman" panose="02020603050405020304" pitchFamily="18" charset="0"/>
              <a:ea typeface="Times New Roman" panose="02020603050405020304" pitchFamily="18" charset="0"/>
            </a:endParaRPr>
          </a:p>
          <a:p>
            <a:pPr lvl="0" algn="ctr"/>
            <a:r>
              <a:rPr lang="pl-PL" sz="2800" b="1" i="1" dirty="0">
                <a:solidFill>
                  <a:srgbClr val="002060"/>
                </a:solidFill>
                <a:latin typeface="Times New Roman" panose="02020603050405020304" pitchFamily="18" charset="0"/>
                <a:ea typeface="Times New Roman" panose="02020603050405020304" pitchFamily="18" charset="0"/>
              </a:rPr>
              <a:t>IX. PRZYGOTOWANIE RAPORTU KOŃCOWEGO </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00B050"/>
                </a:solidFill>
                <a:latin typeface="Times New Roman" panose="02020603050405020304" pitchFamily="18" charset="0"/>
                <a:ea typeface="Times New Roman" panose="02020603050405020304" pitchFamily="18" charset="0"/>
              </a:rPr>
              <a:t>Z</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FF0000"/>
                </a:solidFill>
                <a:latin typeface="Times New Roman" panose="02020603050405020304" pitchFamily="18" charset="0"/>
                <a:ea typeface="Times New Roman" panose="02020603050405020304" pitchFamily="18" charset="0"/>
              </a:rPr>
              <a:t>A</a:t>
            </a:r>
            <a:r>
              <a:rPr lang="pl-PL" sz="2400" dirty="0">
                <a:solidFill>
                  <a:prstClr val="black"/>
                </a:solidFill>
                <a:latin typeface="Times New Roman" panose="02020603050405020304" pitchFamily="18" charset="0"/>
                <a:ea typeface="Times New Roman" panose="02020603050405020304" pitchFamily="18" charset="0"/>
              </a:rPr>
              <a:t>)</a:t>
            </a:r>
            <a:endParaRPr lang="pl-PL" sz="2000" dirty="0">
              <a:solidFill>
                <a:srgbClr val="FF0000"/>
              </a:solidFill>
              <a:latin typeface="Times New Roman" panose="02020603050405020304" pitchFamily="18" charset="0"/>
              <a:ea typeface="Times New Roman" panose="02020603050405020304" pitchFamily="18" charset="0"/>
            </a:endParaRPr>
          </a:p>
          <a:p>
            <a:pPr lvl="0" algn="ctr"/>
            <a:r>
              <a:rPr lang="pl-PL" sz="2400" b="1" i="1" dirty="0">
                <a:solidFill>
                  <a:srgbClr val="002060"/>
                </a:solidFill>
                <a:latin typeface="Times New Roman" panose="02020603050405020304" pitchFamily="18" charset="0"/>
                <a:ea typeface="Times New Roman" panose="02020603050405020304" pitchFamily="18" charset="0"/>
              </a:rPr>
              <a:t>Wybór elementów składowych i poziomu szczegółowości raportu końcowego zależy od wymagań zleceniodawcy i sformułowania zadania. </a:t>
            </a:r>
          </a:p>
        </p:txBody>
      </p:sp>
      <p:sp>
        <p:nvSpPr>
          <p:cNvPr id="3" name="Prostokąt: zaokrąglone rogi 2"/>
          <p:cNvSpPr/>
          <p:nvPr/>
        </p:nvSpPr>
        <p:spPr>
          <a:xfrm>
            <a:off x="217089" y="2616740"/>
            <a:ext cx="8436864" cy="10560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zaokrąglone rogi 3"/>
          <p:cNvSpPr/>
          <p:nvPr/>
        </p:nvSpPr>
        <p:spPr>
          <a:xfrm>
            <a:off x="313898" y="5710494"/>
            <a:ext cx="8476534" cy="10560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46683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50376" y="240804"/>
            <a:ext cx="8338782" cy="6309420"/>
          </a:xfrm>
          <a:prstGeom prst="rect">
            <a:avLst/>
          </a:prstGeom>
        </p:spPr>
        <p:txBody>
          <a:bodyPr wrap="square">
            <a:spAutoFit/>
          </a:bodyPr>
          <a:lstStyle/>
          <a:p>
            <a:pPr algn="ctr">
              <a:spcAft>
                <a:spcPts val="0"/>
              </a:spcAft>
            </a:pPr>
            <a:r>
              <a:rPr lang="pl-PL" sz="2800" b="1" i="1" dirty="0">
                <a:solidFill>
                  <a:srgbClr val="002060"/>
                </a:solidFill>
                <a:latin typeface="Times New Roman" panose="02020603050405020304" pitchFamily="18" charset="0"/>
                <a:ea typeface="Times New Roman" panose="02020603050405020304" pitchFamily="18" charset="0"/>
              </a:rPr>
              <a:t>X. KRYTERIA EKONOMICZNE</a:t>
            </a:r>
            <a:r>
              <a:rPr lang="pl-PL" sz="2400" dirty="0">
                <a:solidFill>
                  <a:prstClr val="black"/>
                </a:solidFill>
                <a:latin typeface="Times New Roman" panose="02020603050405020304" pitchFamily="18" charset="0"/>
                <a:ea typeface="Times New Roman" panose="02020603050405020304" pitchFamily="18" charset="0"/>
              </a:rPr>
              <a:t> (</a:t>
            </a:r>
            <a:r>
              <a:rPr lang="pl-PL" sz="2400" b="1" dirty="0">
                <a:solidFill>
                  <a:srgbClr val="00B050"/>
                </a:solidFill>
                <a:latin typeface="Times New Roman" panose="02020603050405020304" pitchFamily="18" charset="0"/>
                <a:ea typeface="Times New Roman" panose="02020603050405020304" pitchFamily="18" charset="0"/>
              </a:rPr>
              <a:t>Z</a:t>
            </a:r>
            <a:r>
              <a:rPr lang="pl-PL" sz="2400" dirty="0">
                <a:solidFill>
                  <a:prstClr val="black"/>
                </a:solidFill>
                <a:latin typeface="Times New Roman" panose="02020603050405020304" pitchFamily="18" charset="0"/>
                <a:ea typeface="Times New Roman" panose="02020603050405020304" pitchFamily="18" charset="0"/>
              </a:rPr>
              <a:t>+</a:t>
            </a:r>
            <a:r>
              <a:rPr lang="pl-PL" sz="2400" b="1" dirty="0">
                <a:solidFill>
                  <a:srgbClr val="FF0000"/>
                </a:solidFill>
                <a:latin typeface="Times New Roman" panose="02020603050405020304" pitchFamily="18" charset="0"/>
                <a:ea typeface="Times New Roman" panose="02020603050405020304" pitchFamily="18" charset="0"/>
              </a:rPr>
              <a:t>A</a:t>
            </a:r>
            <a:r>
              <a:rPr lang="pl-PL" sz="2400" dirty="0">
                <a:solidFill>
                  <a:prstClr val="black"/>
                </a:solidFill>
                <a:latin typeface="Times New Roman" panose="02020603050405020304" pitchFamily="18" charset="0"/>
                <a:ea typeface="Times New Roman" panose="02020603050405020304" pitchFamily="18" charset="0"/>
              </a:rPr>
              <a:t>)</a:t>
            </a:r>
            <a:endParaRPr lang="pl-PL" sz="1200" b="1" dirty="0">
              <a:latin typeface="Times New Roman" panose="02020603050405020304" pitchFamily="18" charset="0"/>
              <a:ea typeface="Times New Roman" panose="02020603050405020304" pitchFamily="18" charset="0"/>
            </a:endParaRPr>
          </a:p>
          <a:p>
            <a:pPr>
              <a:spcAft>
                <a:spcPts val="0"/>
              </a:spcAft>
            </a:pPr>
            <a:endParaRPr lang="pl-PL" sz="1200" dirty="0">
              <a:latin typeface="Times New Roman" panose="02020603050405020304" pitchFamily="18" charset="0"/>
              <a:ea typeface="Times New Roman" panose="02020603050405020304" pitchFamily="18" charset="0"/>
            </a:endParaRPr>
          </a:p>
          <a:p>
            <a:pPr marL="228600" algn="just">
              <a:spcAft>
                <a:spcPts val="0"/>
              </a:spcAft>
            </a:pPr>
            <a:r>
              <a:rPr lang="pl-PL" sz="2800" dirty="0">
                <a:latin typeface="Times New Roman" panose="02020603050405020304" pitchFamily="18" charset="0"/>
                <a:ea typeface="Times New Roman" panose="02020603050405020304" pitchFamily="18" charset="0"/>
              </a:rPr>
              <a:t>1. Interferencje spektralne można eliminować stosując aparaturę o większej zdolności rozdzielczej</a:t>
            </a:r>
          </a:p>
          <a:p>
            <a:pPr marL="228600" lvl="0" algn="just"/>
            <a:r>
              <a:rPr lang="pl-PL" sz="2800" dirty="0">
                <a:solidFill>
                  <a:prstClr val="black"/>
                </a:solidFill>
                <a:latin typeface="Times New Roman" panose="02020603050405020304" pitchFamily="18" charset="0"/>
                <a:ea typeface="Times New Roman" panose="02020603050405020304" pitchFamily="18" charset="0"/>
              </a:rPr>
              <a:t>2. Przewidywane koszty inwestycyjne. Planowanie najlepszego wykorzystania aparatury.</a:t>
            </a:r>
          </a:p>
          <a:p>
            <a:pPr marL="228600" lvl="0" algn="just"/>
            <a:r>
              <a:rPr lang="pl-PL" sz="2800" dirty="0">
                <a:solidFill>
                  <a:prstClr val="black"/>
                </a:solidFill>
                <a:latin typeface="Times New Roman" panose="02020603050405020304" pitchFamily="18" charset="0"/>
                <a:ea typeface="Times New Roman" panose="02020603050405020304" pitchFamily="18" charset="0"/>
              </a:rPr>
              <a:t>3. Przewidywanie kosztów eksploatacyjnych (odczynniki, energia, koszty techniczne).</a:t>
            </a:r>
          </a:p>
          <a:p>
            <a:pPr marL="228600" lvl="0" algn="just"/>
            <a:r>
              <a:rPr lang="pl-PL" sz="2800" dirty="0">
                <a:solidFill>
                  <a:prstClr val="black"/>
                </a:solidFill>
                <a:latin typeface="Times New Roman" panose="02020603050405020304" pitchFamily="18" charset="0"/>
                <a:ea typeface="Times New Roman" panose="02020603050405020304" pitchFamily="18" charset="0"/>
              </a:rPr>
              <a:t>4. Przewidywanie kosztów osobowych (proste metody związane z niskimi kosztami osobowymi, czy szybkie zautomatyzowane, szkolenie personelu).</a:t>
            </a:r>
          </a:p>
          <a:p>
            <a:pPr marL="228600" lvl="0" algn="just"/>
            <a:r>
              <a:rPr lang="pl-PL" sz="2800" dirty="0">
                <a:solidFill>
                  <a:prstClr val="black"/>
                </a:solidFill>
                <a:latin typeface="Times New Roman" panose="02020603050405020304" pitchFamily="18" charset="0"/>
                <a:ea typeface="Times New Roman" panose="02020603050405020304" pitchFamily="18" charset="0"/>
              </a:rPr>
              <a:t>5. Kryterium ochrony środowiska (minimalizacja ścieków i odpadów).</a:t>
            </a:r>
          </a:p>
          <a:p>
            <a:pPr marL="228600" lvl="0" algn="just"/>
            <a:r>
              <a:rPr lang="pl-PL" sz="2800" dirty="0">
                <a:solidFill>
                  <a:prstClr val="black"/>
                </a:solidFill>
                <a:latin typeface="Times New Roman" panose="02020603050405020304" pitchFamily="18" charset="0"/>
                <a:ea typeface="Times New Roman" panose="02020603050405020304" pitchFamily="18" charset="0"/>
              </a:rPr>
              <a:t>6. Stosowanie metod nieniszczących (analiza kryminalistyczna, materiały cenne i zabytkowe</a:t>
            </a:r>
          </a:p>
        </p:txBody>
      </p:sp>
    </p:spTree>
    <p:extLst>
      <p:ext uri="{BB962C8B-B14F-4D97-AF65-F5344CB8AC3E}">
        <p14:creationId xmlns:p14="http://schemas.microsoft.com/office/powerpoint/2010/main" val="845752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AF127B08-D773-4D0C-9E20-2FB2B5A9E31C}"/>
              </a:ext>
            </a:extLst>
          </p:cNvPr>
          <p:cNvSpPr/>
          <p:nvPr/>
        </p:nvSpPr>
        <p:spPr>
          <a:xfrm>
            <a:off x="452761" y="382076"/>
            <a:ext cx="8336131" cy="6000489"/>
          </a:xfrm>
          <a:prstGeom prst="rect">
            <a:avLst/>
          </a:prstGeom>
        </p:spPr>
        <p:txBody>
          <a:bodyPr wrap="square">
            <a:spAutoFit/>
          </a:bodyPr>
          <a:lstStyle/>
          <a:p>
            <a:pPr algn="just">
              <a:lnSpc>
                <a:spcPct val="107000"/>
              </a:lnSpc>
              <a:spcAft>
                <a:spcPts val="0"/>
              </a:spcAft>
            </a:pPr>
            <a:r>
              <a:rPr lang="pl-PL"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Wykrywalność/granica wykrywalności/limit detekcji (LOD)</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 – najmniejsze stężenie lub ilość analitu w badanej próbce, które można wykryć daną metodą z określonym prawdopodobieństwem.</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l-PL"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Oznaczalność/limit oznaczalności/granica oznaczalności (LOQ)</a:t>
            </a:r>
            <a:r>
              <a:rPr lang="pl-PL"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 najmniejsze stężenie lub ilość analitu w badanej próbce, które można oznaczyć daną metodą.</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l-PL"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Czułość metody analitycznej</a:t>
            </a:r>
            <a:r>
              <a:rPr lang="pl-PL"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 stosunek przyrostu sygnału analitycznego do przyrostu zawartości (lub stężenia) oznaczanego analitu. </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l-PL"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Precyzja metody </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a:t>
            </a:r>
            <a:r>
              <a:rPr lang="pl-PL"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oznacza stopień zgodności między wynikami uzyskanymi w określonych warunkach, przy wykonaniu wielokrotnych pomiarów tej samej wielkości. Miarą precyzji jest odchylenie standardowe zebranych wyników z serii pomiarów dla tego samego wzorca. Mała wartość odchylenia standardowego oznacza dużą precyzję i powtarzalność wyników. </a:t>
            </a: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845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1ED9AE6-8027-4335-9264-53B7B4D79477}"/>
              </a:ext>
            </a:extLst>
          </p:cNvPr>
          <p:cNvSpPr/>
          <p:nvPr/>
        </p:nvSpPr>
        <p:spPr>
          <a:xfrm>
            <a:off x="337351" y="1235226"/>
            <a:ext cx="8469297" cy="4387548"/>
          </a:xfrm>
          <a:prstGeom prst="rect">
            <a:avLst/>
          </a:prstGeom>
        </p:spPr>
        <p:txBody>
          <a:bodyPr wrap="square">
            <a:spAutoFit/>
          </a:bodyPr>
          <a:lstStyle/>
          <a:p>
            <a:pPr algn="just">
              <a:lnSpc>
                <a:spcPct val="107000"/>
              </a:lnSpc>
              <a:spcAft>
                <a:spcPts val="0"/>
              </a:spcAft>
            </a:pPr>
            <a:r>
              <a:rPr lang="pl-PL"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Dokładność</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 – stopień zgodności wartości rzeczywistej ze średnią arytmetyczną wyników uzyskanych dla oznaczanej wielkości. </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l-PL"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Selektywność metody</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 – możliwość zastosowania metody do wykrycia lub oznaczenia tylko pewnej liczby składników.</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l-PL"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Specyficzność metody</a:t>
            </a:r>
            <a:r>
              <a:rPr lang="pl-PL" sz="2400" i="1" dirty="0">
                <a:latin typeface="Times New Roman" panose="02020603050405020304" pitchFamily="18" charset="0"/>
                <a:ea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 możliwość zastosowania metody w określonych warunkach do analizy tylko jednego składnika próbki.</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pl-PL"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Uniwersalność metody</a:t>
            </a:r>
            <a:r>
              <a:rPr lang="pl-PL"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 możliwość stosowania jej w dużym zakresie stężeń oznaczanej substancji lub do oznaczania różnych składników.</a:t>
            </a:r>
            <a:endParaRPr lang="pl-PL"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pl-PL" sz="24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Niezawodność</a:t>
            </a:r>
            <a:r>
              <a:rPr lang="pl-PL" sz="2400" dirty="0">
                <a:latin typeface="Times New Roman" panose="02020603050405020304" pitchFamily="18" charset="0"/>
                <a:ea typeface="Times New Roman" panose="02020603050405020304" pitchFamily="18" charset="0"/>
                <a:cs typeface="Times New Roman" panose="02020603050405020304" pitchFamily="18" charset="0"/>
              </a:rPr>
              <a:t> – uzyskane wyniki zależą w niewielkim stopniu od czynników nie ujętych w opisie metody.</a:t>
            </a:r>
            <a:endParaRPr lang="pl-PL"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883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DD90A4DD-B609-4C58-B207-6E65D978A19E}"/>
              </a:ext>
            </a:extLst>
          </p:cNvPr>
          <p:cNvSpPr/>
          <p:nvPr/>
        </p:nvSpPr>
        <p:spPr>
          <a:xfrm>
            <a:off x="403934" y="582067"/>
            <a:ext cx="8109751" cy="5693866"/>
          </a:xfrm>
          <a:prstGeom prst="rect">
            <a:avLst/>
          </a:prstGeom>
        </p:spPr>
        <p:txBody>
          <a:bodyPr wrap="square">
            <a:spAutoFit/>
          </a:bodyPr>
          <a:lstStyle/>
          <a:p>
            <a:pPr algn="just">
              <a:spcAft>
                <a:spcPts val="0"/>
              </a:spcAft>
            </a:pPr>
            <a:r>
              <a:rPr lang="pl-PL" sz="2800" b="1" dirty="0">
                <a:latin typeface="Times New Roman" panose="02020603050405020304" pitchFamily="18" charset="0"/>
                <a:ea typeface="Calibri" panose="020F0502020204030204" pitchFamily="34" charset="0"/>
                <a:cs typeface="Times New Roman" panose="02020603050405020304" pitchFamily="18" charset="0"/>
              </a:rPr>
              <a:t>Chemia analityczna </a:t>
            </a:r>
            <a:r>
              <a:rPr lang="pl-PL" sz="2800" dirty="0">
                <a:latin typeface="Times New Roman" panose="02020603050405020304" pitchFamily="18" charset="0"/>
                <a:ea typeface="Calibri" panose="020F0502020204030204" pitchFamily="34" charset="0"/>
                <a:cs typeface="Times New Roman" panose="02020603050405020304" pitchFamily="18" charset="0"/>
              </a:rPr>
              <a:t>(analityka) jest działem chemii zajmującym się uzyskiwaniem informacji o układach materialnych, zwłaszcza o rodzaju i ilości składników, włącznie z ich przestrzennym uporządkowaniem i rozmieszczeniem, jak też zmianami zachodzącymi w czasie. </a:t>
            </a:r>
            <a:endParaRPr lang="pl-PL"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800" dirty="0">
                <a:latin typeface="Times New Roman" panose="02020603050405020304" pitchFamily="18" charset="0"/>
                <a:ea typeface="Calibri" panose="020F0502020204030204" pitchFamily="34" charset="0"/>
                <a:cs typeface="Times New Roman" panose="02020603050405020304" pitchFamily="18" charset="0"/>
              </a:rPr>
              <a:t>Analityka nie ogranicza się więc tylko do badania składu. </a:t>
            </a:r>
            <a:endParaRPr lang="pl-PL"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l-PL" sz="2800" dirty="0">
                <a:latin typeface="Times New Roman" panose="02020603050405020304" pitchFamily="18" charset="0"/>
                <a:ea typeface="Calibri" panose="020F0502020204030204" pitchFamily="34" charset="0"/>
                <a:cs typeface="Times New Roman" panose="02020603050405020304" pitchFamily="18" charset="0"/>
              </a:rPr>
              <a:t>Jej celem jest zbieranie i interpretowanie informacji chemicznych, które będą przydatne w celu identyfikacji i oznaczania składników materii, a także informacji o dynamice przemian zachodzących w czasie i w przestrzeni w badanych obiektach.</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037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38941" y="1536174"/>
            <a:ext cx="8466117" cy="3785652"/>
          </a:xfrm>
          <a:prstGeom prst="rect">
            <a:avLst/>
          </a:prstGeom>
        </p:spPr>
        <p:txBody>
          <a:bodyPr wrap="square">
            <a:spAutoFit/>
          </a:bodyPr>
          <a:lstStyle/>
          <a:p>
            <a:pPr lvl="0" algn="ctr">
              <a:spcAft>
                <a:spcPts val="0"/>
              </a:spcAft>
              <a:tabLst>
                <a:tab pos="457200" algn="l"/>
              </a:tabLst>
            </a:pPr>
            <a:r>
              <a:rPr lang="pl-PL" sz="3600" b="1" dirty="0">
                <a:solidFill>
                  <a:srgbClr val="002060"/>
                </a:solidFill>
                <a:latin typeface="Times New Roman" panose="02020603050405020304" pitchFamily="18" charset="0"/>
                <a:ea typeface="Times New Roman" panose="02020603050405020304" pitchFamily="18" charset="0"/>
              </a:rPr>
              <a:t>ANALTYKA OBEJMUJE WIELE ASPEKTÓW BADANIA MATERII </a:t>
            </a:r>
          </a:p>
          <a:p>
            <a:pPr lvl="0" algn="ctr">
              <a:spcAft>
                <a:spcPts val="0"/>
              </a:spcAft>
              <a:tabLst>
                <a:tab pos="457200" algn="l"/>
              </a:tabLst>
            </a:pPr>
            <a:endParaRPr lang="pl-PL" sz="2800" b="1" dirty="0">
              <a:solidFill>
                <a:srgbClr val="002060"/>
              </a:solidFill>
              <a:latin typeface="Times New Roman" panose="02020603050405020304" pitchFamily="18" charset="0"/>
              <a:ea typeface="Times New Roman" panose="02020603050405020304" pitchFamily="18" charset="0"/>
            </a:endParaRPr>
          </a:p>
          <a:p>
            <a:pPr lvl="0" algn="ctr">
              <a:spcAft>
                <a:spcPts val="0"/>
              </a:spcAft>
              <a:tabLst>
                <a:tab pos="457200" algn="l"/>
              </a:tabLst>
            </a:pPr>
            <a:endParaRPr lang="pl-PL" sz="2800" b="1" dirty="0">
              <a:solidFill>
                <a:srgbClr val="002060"/>
              </a:solidFill>
              <a:latin typeface="Times New Roman" panose="02020603050405020304" pitchFamily="18" charset="0"/>
              <a:ea typeface="Times New Roman" panose="02020603050405020304" pitchFamily="18" charset="0"/>
            </a:endParaRPr>
          </a:p>
          <a:p>
            <a:pPr lvl="0" algn="ctr">
              <a:spcAft>
                <a:spcPts val="0"/>
              </a:spcAft>
              <a:tabLst>
                <a:tab pos="457200" algn="l"/>
              </a:tabLst>
            </a:pPr>
            <a:r>
              <a:rPr lang="pl-PL" sz="2800" b="1" dirty="0">
                <a:solidFill>
                  <a:srgbClr val="002060"/>
                </a:solidFill>
                <a:latin typeface="Times New Roman" panose="02020603050405020304" pitchFamily="18" charset="0"/>
                <a:ea typeface="Times New Roman" panose="02020603050405020304" pitchFamily="18" charset="0"/>
              </a:rPr>
              <a:t>PRAWIDŁOWO POSTAWIONE ZADANIE ANALITYCZNE WSKAZUJE ZAKRES POŻĄDANEJ INFORMACJI, KTÓREJ SŁUŻY PLANOWANY PROCES ANALITYCZNY</a:t>
            </a:r>
          </a:p>
        </p:txBody>
      </p:sp>
      <p:sp>
        <p:nvSpPr>
          <p:cNvPr id="3" name="Prostokąt: zaokrąglone rogi 2">
            <a:extLst>
              <a:ext uri="{FF2B5EF4-FFF2-40B4-BE49-F238E27FC236}">
                <a16:creationId xmlns:a16="http://schemas.microsoft.com/office/drawing/2014/main" id="{ED5ADA51-EFB9-4BE7-B670-47444717FD48}"/>
              </a:ext>
            </a:extLst>
          </p:cNvPr>
          <p:cNvSpPr/>
          <p:nvPr/>
        </p:nvSpPr>
        <p:spPr>
          <a:xfrm>
            <a:off x="690664" y="3287949"/>
            <a:ext cx="7937770" cy="2198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68838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692710"/>
            <a:ext cx="9048466" cy="5262979"/>
          </a:xfrm>
          <a:prstGeom prst="rect">
            <a:avLst/>
          </a:prstGeom>
        </p:spPr>
        <p:txBody>
          <a:bodyPr wrap="square">
            <a:spAutoFit/>
          </a:bodyPr>
          <a:lstStyle/>
          <a:p>
            <a:pPr lvl="0" algn="ctr">
              <a:spcAft>
                <a:spcPts val="0"/>
              </a:spcAft>
              <a:tabLst>
                <a:tab pos="457200" algn="l"/>
              </a:tabLst>
            </a:pPr>
            <a:r>
              <a:rPr lang="pl-PL" sz="2400" b="1" dirty="0">
                <a:solidFill>
                  <a:srgbClr val="002060"/>
                </a:solidFill>
                <a:latin typeface="Times New Roman" panose="02020603050405020304" pitchFamily="18" charset="0"/>
                <a:ea typeface="Times New Roman" panose="02020603050405020304" pitchFamily="18" charset="0"/>
              </a:rPr>
              <a:t>ZAKRES INFORMACJI ANALITYCZNEJ</a:t>
            </a:r>
          </a:p>
          <a:p>
            <a:pPr lvl="0" algn="ctr">
              <a:spcAft>
                <a:spcPts val="0"/>
              </a:spcAft>
              <a:tabLst>
                <a:tab pos="457200" algn="l"/>
              </a:tabLst>
            </a:pPr>
            <a:r>
              <a:rPr lang="pl-PL" sz="2400" b="1" dirty="0">
                <a:latin typeface="Times New Roman" panose="02020603050405020304" pitchFamily="18" charset="0"/>
                <a:ea typeface="Times New Roman" panose="02020603050405020304" pitchFamily="18" charset="0"/>
              </a:rPr>
              <a:t> </a:t>
            </a:r>
          </a:p>
          <a:p>
            <a:pPr marL="342900" lvl="0" indent="-342900" algn="just">
              <a:spcAft>
                <a:spcPts val="0"/>
              </a:spcAft>
              <a:buFont typeface="+mj-lt"/>
              <a:buAutoNum type="arabicPeriod"/>
              <a:tabLst>
                <a:tab pos="457200" algn="l"/>
              </a:tabLst>
            </a:pPr>
            <a:r>
              <a:rPr lang="pl-PL" sz="2400" b="1" dirty="0">
                <a:latin typeface="Times New Roman" panose="02020603050405020304" pitchFamily="18" charset="0"/>
                <a:ea typeface="Times New Roman" panose="02020603050405020304" pitchFamily="18" charset="0"/>
              </a:rPr>
              <a:t>Badanie składu układów materialnych</a:t>
            </a:r>
            <a:r>
              <a:rPr lang="pl-PL" sz="2400" dirty="0">
                <a:latin typeface="Times New Roman" panose="02020603050405020304" pitchFamily="18" charset="0"/>
                <a:ea typeface="Times New Roman" panose="02020603050405020304" pitchFamily="18" charset="0"/>
              </a:rPr>
              <a:t>. odpowiada na pytanie – </a:t>
            </a:r>
            <a:r>
              <a:rPr lang="pl-PL" sz="2400" b="1" dirty="0">
                <a:solidFill>
                  <a:srgbClr val="FF0000"/>
                </a:solidFill>
                <a:latin typeface="Times New Roman" panose="02020603050405020304" pitchFamily="18" charset="0"/>
                <a:ea typeface="Times New Roman" panose="02020603050405020304" pitchFamily="18" charset="0"/>
              </a:rPr>
              <a:t>co</a:t>
            </a:r>
            <a:r>
              <a:rPr lang="pl-PL" sz="2400" dirty="0">
                <a:solidFill>
                  <a:srgbClr val="FF0000"/>
                </a:solidFill>
                <a:latin typeface="Times New Roman" panose="02020603050405020304" pitchFamily="18" charset="0"/>
                <a:ea typeface="Times New Roman" panose="02020603050405020304" pitchFamily="18" charset="0"/>
              </a:rPr>
              <a:t>?</a:t>
            </a:r>
            <a:r>
              <a:rPr lang="pl-PL" sz="2400" dirty="0">
                <a:solidFill>
                  <a:srgbClr val="C00000"/>
                </a:solidFill>
                <a:latin typeface="Times New Roman" panose="02020603050405020304" pitchFamily="18" charset="0"/>
                <a:ea typeface="Times New Roman" panose="02020603050405020304" pitchFamily="18" charset="0"/>
              </a:rPr>
              <a:t> – </a:t>
            </a:r>
            <a:r>
              <a:rPr lang="pl-PL" sz="2400" dirty="0">
                <a:latin typeface="Times New Roman" panose="02020603050405020304" pitchFamily="18" charset="0"/>
                <a:ea typeface="Times New Roman" panose="02020603050405020304" pitchFamily="18" charset="0"/>
              </a:rPr>
              <a:t>w analizie jakościowej oraz – </a:t>
            </a:r>
            <a:r>
              <a:rPr lang="pl-PL" sz="2400" b="1" dirty="0">
                <a:solidFill>
                  <a:srgbClr val="FF0000"/>
                </a:solidFill>
                <a:latin typeface="Times New Roman" panose="02020603050405020304" pitchFamily="18" charset="0"/>
                <a:ea typeface="Times New Roman" panose="02020603050405020304" pitchFamily="18" charset="0"/>
              </a:rPr>
              <a:t>ile</a:t>
            </a:r>
            <a:r>
              <a:rPr lang="pl-PL" sz="2400" dirty="0">
                <a:solidFill>
                  <a:srgbClr val="FF0000"/>
                </a:solidFill>
                <a:latin typeface="Times New Roman" panose="02020603050405020304" pitchFamily="18" charset="0"/>
                <a:ea typeface="Times New Roman" panose="02020603050405020304" pitchFamily="18" charset="0"/>
              </a:rPr>
              <a:t>?</a:t>
            </a:r>
            <a:r>
              <a:rPr lang="pl-PL" sz="2400" dirty="0">
                <a:solidFill>
                  <a:srgbClr val="0070C0"/>
                </a:solidFill>
                <a:latin typeface="Times New Roman" panose="02020603050405020304" pitchFamily="18" charset="0"/>
                <a:ea typeface="Times New Roman" panose="02020603050405020304" pitchFamily="18" charset="0"/>
              </a:rPr>
              <a:t> </a:t>
            </a:r>
            <a:r>
              <a:rPr lang="pl-PL" sz="2400" dirty="0">
                <a:solidFill>
                  <a:srgbClr val="FF0000"/>
                </a:solidFill>
                <a:latin typeface="Times New Roman" panose="02020603050405020304" pitchFamily="18" charset="0"/>
                <a:ea typeface="Times New Roman" panose="02020603050405020304" pitchFamily="18" charset="0"/>
              </a:rPr>
              <a:t>–</a:t>
            </a:r>
            <a:r>
              <a:rPr lang="pl-PL" sz="2400" dirty="0">
                <a:solidFill>
                  <a:srgbClr val="0070C0"/>
                </a:solidFill>
                <a:latin typeface="Times New Roman" panose="02020603050405020304" pitchFamily="18" charset="0"/>
                <a:ea typeface="Times New Roman" panose="02020603050405020304" pitchFamily="18" charset="0"/>
              </a:rPr>
              <a:t> </a:t>
            </a:r>
            <a:r>
              <a:rPr lang="pl-PL" sz="2400" dirty="0">
                <a:latin typeface="Times New Roman" panose="02020603050405020304" pitchFamily="18" charset="0"/>
                <a:ea typeface="Times New Roman" panose="02020603050405020304" pitchFamily="18" charset="0"/>
              </a:rPr>
              <a:t>w analizie ilościowej;</a:t>
            </a:r>
          </a:p>
          <a:p>
            <a:pPr marL="342900" lvl="0" indent="-342900" algn="just">
              <a:spcAft>
                <a:spcPts val="0"/>
              </a:spcAft>
              <a:buFont typeface="+mj-lt"/>
              <a:buAutoNum type="arabicPeriod"/>
              <a:tabLst>
                <a:tab pos="457200" algn="l"/>
              </a:tabLst>
            </a:pPr>
            <a:r>
              <a:rPr lang="pl-PL" sz="2400" b="1" dirty="0">
                <a:latin typeface="Times New Roman" panose="02020603050405020304" pitchFamily="18" charset="0"/>
                <a:ea typeface="Times New Roman" panose="02020603050405020304" pitchFamily="18" charset="0"/>
              </a:rPr>
              <a:t>Badanie struktury cząsteczek i ciał stałych</a:t>
            </a:r>
            <a:r>
              <a:rPr lang="pl-PL" sz="2400" dirty="0">
                <a:latin typeface="Times New Roman" panose="02020603050405020304" pitchFamily="18" charset="0"/>
                <a:ea typeface="Times New Roman" panose="02020603050405020304" pitchFamily="18" charset="0"/>
              </a:rPr>
              <a:t>. Wyniki analizy strukturalnej informują o konfiguracji i konformacji cząsteczki związku chemicznego i</a:t>
            </a:r>
            <a:r>
              <a:rPr lang="pl-PL" sz="2400" dirty="0">
                <a:solidFill>
                  <a:prstClr val="black"/>
                </a:solidFill>
                <a:latin typeface="Times New Roman" panose="02020603050405020304" pitchFamily="18" charset="0"/>
                <a:ea typeface="Times New Roman" panose="02020603050405020304" pitchFamily="18" charset="0"/>
              </a:rPr>
              <a:t> odpowiada na pytanie – </a:t>
            </a:r>
            <a:r>
              <a:rPr lang="pl-PL" sz="2400" b="1" dirty="0">
                <a:solidFill>
                  <a:srgbClr val="FF0000"/>
                </a:solidFill>
                <a:latin typeface="Times New Roman" panose="02020603050405020304" pitchFamily="18" charset="0"/>
                <a:ea typeface="Times New Roman" panose="02020603050405020304" pitchFamily="18" charset="0"/>
              </a:rPr>
              <a:t>jaka jest struktura?</a:t>
            </a:r>
            <a:r>
              <a:rPr lang="pl-PL" sz="2400" dirty="0">
                <a:latin typeface="Times New Roman" panose="02020603050405020304" pitchFamily="18" charset="0"/>
                <a:ea typeface="Times New Roman" panose="02020603050405020304" pitchFamily="18" charset="0"/>
              </a:rPr>
              <a:t> </a:t>
            </a:r>
          </a:p>
          <a:p>
            <a:pPr lvl="0" algn="just">
              <a:spcAft>
                <a:spcPts val="0"/>
              </a:spcAft>
              <a:tabLst>
                <a:tab pos="457200" algn="l"/>
              </a:tabLst>
            </a:pPr>
            <a:r>
              <a:rPr lang="pl-PL" sz="2400" dirty="0">
                <a:latin typeface="Times New Roman" panose="02020603050405020304" pitchFamily="18" charset="0"/>
                <a:ea typeface="Times New Roman" panose="02020603050405020304" pitchFamily="18" charset="0"/>
              </a:rPr>
              <a:t>Analiza strukturalna jakościowa – rodzaj i sposób połączeń atomów i grup funkcyjnych – ustalenie wzoru strukturalnego. </a:t>
            </a:r>
          </a:p>
          <a:p>
            <a:pPr lvl="0" algn="just">
              <a:spcAft>
                <a:spcPts val="0"/>
              </a:spcAft>
              <a:tabLst>
                <a:tab pos="457200" algn="l"/>
              </a:tabLst>
            </a:pPr>
            <a:r>
              <a:rPr lang="pl-PL" sz="2400" dirty="0">
                <a:latin typeface="Times New Roman" panose="02020603050405020304" pitchFamily="18" charset="0"/>
                <a:ea typeface="Times New Roman" panose="02020603050405020304" pitchFamily="18" charset="0"/>
              </a:rPr>
              <a:t>Analiza strukturalna ilościowa – odległości między atomami i kąty między wiązaniami – </a:t>
            </a:r>
            <a:r>
              <a:rPr lang="pl-PL" sz="2400" dirty="0">
                <a:solidFill>
                  <a:prstClr val="black"/>
                </a:solidFill>
                <a:latin typeface="Times New Roman" panose="02020603050405020304" pitchFamily="18" charset="0"/>
                <a:ea typeface="Times New Roman" panose="02020603050405020304" pitchFamily="18" charset="0"/>
              </a:rPr>
              <a:t>określenie pełnej, struktury przestrzennej cząsteczki.</a:t>
            </a:r>
            <a:endParaRPr lang="pl-PL" sz="2400" dirty="0">
              <a:latin typeface="Times New Roman" panose="02020603050405020304" pitchFamily="18" charset="0"/>
              <a:ea typeface="Times New Roman" panose="02020603050405020304" pitchFamily="18" charset="0"/>
            </a:endParaRPr>
          </a:p>
          <a:p>
            <a:pPr lvl="0" algn="just">
              <a:spcAft>
                <a:spcPts val="0"/>
              </a:spcAft>
              <a:tabLst>
                <a:tab pos="457200" algn="l"/>
              </a:tabLst>
            </a:pPr>
            <a:r>
              <a:rPr lang="pl-PL" sz="2400" dirty="0">
                <a:latin typeface="Times New Roman" panose="02020603050405020304" pitchFamily="18" charset="0"/>
                <a:ea typeface="Times New Roman" panose="02020603050405020304" pitchFamily="18" charset="0"/>
              </a:rPr>
              <a:t>Informacja o strukturze ciał stałych i danych o komórkach elementarnych kryształu – analiza krystalograficzna;</a:t>
            </a:r>
          </a:p>
        </p:txBody>
      </p:sp>
    </p:spTree>
    <p:extLst>
      <p:ext uri="{BB962C8B-B14F-4D97-AF65-F5344CB8AC3E}">
        <p14:creationId xmlns:p14="http://schemas.microsoft.com/office/powerpoint/2010/main" val="511640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0124" y="101475"/>
            <a:ext cx="8993875" cy="6740307"/>
          </a:xfrm>
          <a:prstGeom prst="rect">
            <a:avLst/>
          </a:prstGeom>
        </p:spPr>
        <p:txBody>
          <a:bodyPr wrap="square">
            <a:spAutoFit/>
          </a:bodyPr>
          <a:lstStyle/>
          <a:p>
            <a:pPr lvl="0" algn="just">
              <a:tabLst>
                <a:tab pos="457200" algn="l"/>
              </a:tabLst>
            </a:pPr>
            <a:r>
              <a:rPr lang="pl-PL" sz="2400" b="1" dirty="0">
                <a:solidFill>
                  <a:prstClr val="black"/>
                </a:solidFill>
                <a:latin typeface="Times New Roman" panose="02020603050405020304" pitchFamily="18" charset="0"/>
                <a:ea typeface="Times New Roman" panose="02020603050405020304" pitchFamily="18" charset="0"/>
              </a:rPr>
              <a:t>3. Badanie przemian zachodzących w czasie i składzie analizowanych próbek.</a:t>
            </a:r>
            <a:r>
              <a:rPr lang="pl-PL" sz="2400" dirty="0">
                <a:solidFill>
                  <a:prstClr val="black"/>
                </a:solidFill>
                <a:latin typeface="Times New Roman" panose="02020603050405020304" pitchFamily="18" charset="0"/>
                <a:ea typeface="Times New Roman" panose="02020603050405020304" pitchFamily="18" charset="0"/>
              </a:rPr>
              <a:t> Analiza procesowa lub dynamiczna – badanie przebiegu przemian chemicznych i fizycznych, procesów biochemicznych i technologicznych zachodzących w próbce w zależności od czasu.</a:t>
            </a:r>
          </a:p>
          <a:p>
            <a:pPr lvl="0" algn="just">
              <a:tabLst>
                <a:tab pos="457200" algn="l"/>
              </a:tabLst>
            </a:pPr>
            <a:r>
              <a:rPr lang="pl-PL" sz="2400" i="1" dirty="0">
                <a:latin typeface="Times New Roman" panose="02020603050405020304" pitchFamily="18" charset="0"/>
                <a:ea typeface="Times New Roman" panose="02020603050405020304" pitchFamily="18" charset="0"/>
              </a:rPr>
              <a:t>Analiza procesowa dwuwymiarowa – </a:t>
            </a:r>
            <a:r>
              <a:rPr lang="pl-PL" sz="2400" dirty="0">
                <a:solidFill>
                  <a:prstClr val="black"/>
                </a:solidFill>
                <a:latin typeface="Times New Roman" panose="02020603050405020304" pitchFamily="18" charset="0"/>
                <a:ea typeface="Times New Roman" panose="02020603050405020304" pitchFamily="18" charset="0"/>
              </a:rPr>
              <a:t>określa zmiany ilości składników w zależności od czasu. </a:t>
            </a:r>
          </a:p>
          <a:p>
            <a:pPr lvl="0" algn="just">
              <a:tabLst>
                <a:tab pos="457200" algn="l"/>
              </a:tabLst>
            </a:pPr>
            <a:r>
              <a:rPr lang="pl-PL" sz="2400" i="1" dirty="0">
                <a:latin typeface="Times New Roman" panose="02020603050405020304" pitchFamily="18" charset="0"/>
                <a:ea typeface="Times New Roman" panose="02020603050405020304" pitchFamily="18" charset="0"/>
              </a:rPr>
              <a:t>Analiza procesowa trójwymiarowa</a:t>
            </a:r>
            <a:r>
              <a:rPr lang="pl-PL" sz="2400" dirty="0">
                <a:latin typeface="Times New Roman" panose="02020603050405020304" pitchFamily="18" charset="0"/>
                <a:ea typeface="Times New Roman" panose="02020603050405020304" pitchFamily="18" charset="0"/>
              </a:rPr>
              <a:t> – </a:t>
            </a:r>
            <a:r>
              <a:rPr lang="pl-PL" sz="2400" dirty="0">
                <a:solidFill>
                  <a:prstClr val="black"/>
                </a:solidFill>
                <a:latin typeface="Times New Roman" panose="02020603050405020304" pitchFamily="18" charset="0"/>
                <a:ea typeface="Times New Roman" panose="02020603050405020304" pitchFamily="18" charset="0"/>
              </a:rPr>
              <a:t>jakie składniki występują w próbce i jak się zmienia ich zawartość w czasie – odpowiada na pytanie ogólne – </a:t>
            </a:r>
            <a:r>
              <a:rPr lang="pl-PL" sz="2400" b="1" dirty="0">
                <a:solidFill>
                  <a:srgbClr val="FF0000"/>
                </a:solidFill>
                <a:latin typeface="Times New Roman" panose="02020603050405020304" pitchFamily="18" charset="0"/>
                <a:ea typeface="Times New Roman" panose="02020603050405020304" pitchFamily="18" charset="0"/>
              </a:rPr>
              <a:t>jak przebiega</a:t>
            </a:r>
            <a:r>
              <a:rPr lang="pl-PL" sz="2400" dirty="0">
                <a:solidFill>
                  <a:srgbClr val="FF0000"/>
                </a:solidFill>
                <a:latin typeface="Times New Roman" panose="02020603050405020304" pitchFamily="18" charset="0"/>
                <a:ea typeface="Times New Roman" panose="02020603050405020304" pitchFamily="18" charset="0"/>
              </a:rPr>
              <a:t>?</a:t>
            </a:r>
            <a:r>
              <a:rPr lang="pl-PL" sz="2400" dirty="0">
                <a:solidFill>
                  <a:prstClr val="black"/>
                </a:solidFill>
                <a:latin typeface="Times New Roman" panose="02020603050405020304" pitchFamily="18" charset="0"/>
                <a:ea typeface="Times New Roman" panose="02020603050405020304" pitchFamily="18" charset="0"/>
              </a:rPr>
              <a:t>;</a:t>
            </a:r>
          </a:p>
          <a:p>
            <a:pPr lvl="0" algn="just">
              <a:tabLst>
                <a:tab pos="457200" algn="l"/>
              </a:tabLst>
            </a:pPr>
            <a:r>
              <a:rPr lang="pl-PL" sz="2400" b="1" dirty="0">
                <a:solidFill>
                  <a:prstClr val="black"/>
                </a:solidFill>
                <a:latin typeface="Times New Roman" panose="02020603050405020304" pitchFamily="18" charset="0"/>
                <a:ea typeface="Times New Roman" panose="02020603050405020304" pitchFamily="18" charset="0"/>
              </a:rPr>
              <a:t>4. Analiza niejednorodności ciał stałych</a:t>
            </a:r>
            <a:r>
              <a:rPr lang="pl-PL" sz="2400" dirty="0">
                <a:solidFill>
                  <a:prstClr val="black"/>
                </a:solidFill>
                <a:latin typeface="Times New Roman" panose="02020603050405020304" pitchFamily="18" charset="0"/>
                <a:ea typeface="Times New Roman" panose="02020603050405020304" pitchFamily="18" charset="0"/>
              </a:rPr>
              <a:t>. Odpowiedzi na pytanie – </a:t>
            </a:r>
            <a:r>
              <a:rPr lang="pl-PL" sz="2400" b="1" dirty="0">
                <a:solidFill>
                  <a:srgbClr val="FF0000"/>
                </a:solidFill>
                <a:latin typeface="Times New Roman" panose="02020603050405020304" pitchFamily="18" charset="0"/>
                <a:ea typeface="Times New Roman" panose="02020603050405020304" pitchFamily="18" charset="0"/>
              </a:rPr>
              <a:t>gdzie</a:t>
            </a:r>
            <a:r>
              <a:rPr lang="pl-PL" sz="2400" dirty="0">
                <a:solidFill>
                  <a:srgbClr val="FF0000"/>
                </a:solidFill>
                <a:latin typeface="Times New Roman" panose="02020603050405020304" pitchFamily="18" charset="0"/>
                <a:ea typeface="Times New Roman" panose="02020603050405020304" pitchFamily="18" charset="0"/>
              </a:rPr>
              <a:t>?</a:t>
            </a:r>
            <a:r>
              <a:rPr lang="pl-PL" sz="2400" dirty="0">
                <a:solidFill>
                  <a:prstClr val="black"/>
                </a:solidFill>
                <a:latin typeface="Times New Roman" panose="02020603050405020304" pitchFamily="18" charset="0"/>
                <a:ea typeface="Times New Roman" panose="02020603050405020304" pitchFamily="18" charset="0"/>
              </a:rPr>
              <a:t> – dostarcza </a:t>
            </a:r>
            <a:r>
              <a:rPr lang="pl-PL" sz="2400" i="1" dirty="0">
                <a:latin typeface="Times New Roman" panose="02020603050405020304" pitchFamily="18" charset="0"/>
                <a:ea typeface="Times New Roman" panose="02020603050405020304" pitchFamily="18" charset="0"/>
              </a:rPr>
              <a:t>analiza rozmieszczenia</a:t>
            </a:r>
            <a:r>
              <a:rPr lang="pl-PL" sz="2400" dirty="0">
                <a:solidFill>
                  <a:prstClr val="black"/>
                </a:solidFill>
                <a:latin typeface="Times New Roman" panose="02020603050405020304" pitchFamily="18" charset="0"/>
                <a:ea typeface="Times New Roman" panose="02020603050405020304" pitchFamily="18" charset="0"/>
              </a:rPr>
              <a:t>. Polega ona na kolejnych analizach punktowych wielowymiarowych. Badania dotyczą powierzchni ciał stałych – w </a:t>
            </a:r>
            <a:r>
              <a:rPr lang="pl-PL" sz="2400" i="1" dirty="0">
                <a:latin typeface="Times New Roman" panose="02020603050405020304" pitchFamily="18" charset="0"/>
                <a:ea typeface="Times New Roman" panose="02020603050405020304" pitchFamily="18" charset="0"/>
              </a:rPr>
              <a:t>analizie powierzchni</a:t>
            </a:r>
            <a:r>
              <a:rPr lang="pl-PL" sz="2400" dirty="0">
                <a:latin typeface="Times New Roman" panose="02020603050405020304" pitchFamily="18" charset="0"/>
                <a:ea typeface="Times New Roman" panose="02020603050405020304" pitchFamily="18" charset="0"/>
              </a:rPr>
              <a:t> </a:t>
            </a:r>
            <a:r>
              <a:rPr lang="pl-PL" sz="2400" dirty="0">
                <a:solidFill>
                  <a:prstClr val="black"/>
                </a:solidFill>
                <a:latin typeface="Times New Roman" panose="02020603050405020304" pitchFamily="18" charset="0"/>
                <a:ea typeface="Times New Roman" panose="02020603050405020304" pitchFamily="18" charset="0"/>
              </a:rPr>
              <a:t>lub objętości – w </a:t>
            </a:r>
            <a:r>
              <a:rPr lang="pl-PL" sz="2400" i="1" dirty="0">
                <a:latin typeface="Times New Roman" panose="02020603050405020304" pitchFamily="18" charset="0"/>
                <a:ea typeface="Times New Roman" panose="02020603050405020304" pitchFamily="18" charset="0"/>
              </a:rPr>
              <a:t>analizie mikroobszarów</a:t>
            </a:r>
            <a:r>
              <a:rPr lang="pl-PL" sz="2400" dirty="0">
                <a:solidFill>
                  <a:prstClr val="black"/>
                </a:solidFill>
                <a:latin typeface="Times New Roman" panose="02020603050405020304" pitchFamily="18" charset="0"/>
                <a:ea typeface="Times New Roman" panose="02020603050405020304" pitchFamily="18" charset="0"/>
              </a:rPr>
              <a:t>;</a:t>
            </a:r>
          </a:p>
          <a:p>
            <a:pPr lvl="0" algn="just">
              <a:tabLst>
                <a:tab pos="457200" algn="l"/>
              </a:tabLst>
            </a:pPr>
            <a:r>
              <a:rPr lang="pl-PL" sz="2400" b="1" dirty="0">
                <a:solidFill>
                  <a:prstClr val="black"/>
                </a:solidFill>
                <a:latin typeface="Times New Roman" panose="02020603050405020304" pitchFamily="18" charset="0"/>
                <a:ea typeface="Times New Roman" panose="02020603050405020304" pitchFamily="18" charset="0"/>
              </a:rPr>
              <a:t>5. Ustalanie form występowania pierwiastków w przyrodzie</a:t>
            </a:r>
            <a:r>
              <a:rPr lang="pl-PL" sz="2400" dirty="0">
                <a:solidFill>
                  <a:prstClr val="black"/>
                </a:solidFill>
                <a:latin typeface="Times New Roman" panose="02020603050405020304" pitchFamily="18" charset="0"/>
                <a:ea typeface="Times New Roman" panose="02020603050405020304" pitchFamily="18" charset="0"/>
              </a:rPr>
              <a:t> – </a:t>
            </a:r>
            <a:r>
              <a:rPr lang="pl-PL" sz="2400" i="1" dirty="0">
                <a:latin typeface="Times New Roman" panose="02020603050405020304" pitchFamily="18" charset="0"/>
                <a:ea typeface="Times New Roman" panose="02020603050405020304" pitchFamily="18" charset="0"/>
              </a:rPr>
              <a:t>specjacja</a:t>
            </a:r>
            <a:r>
              <a:rPr lang="pl-PL" sz="2400" dirty="0">
                <a:solidFill>
                  <a:prstClr val="black"/>
                </a:solidFill>
                <a:latin typeface="Times New Roman" panose="02020603050405020304" pitchFamily="18" charset="0"/>
                <a:ea typeface="Times New Roman" panose="02020603050405020304" pitchFamily="18" charset="0"/>
              </a:rPr>
              <a:t> odpowiada na pytanie – </a:t>
            </a:r>
            <a:r>
              <a:rPr lang="pl-PL" sz="2400" b="1" dirty="0">
                <a:solidFill>
                  <a:srgbClr val="FF0000"/>
                </a:solidFill>
                <a:latin typeface="Times New Roman" panose="02020603050405020304" pitchFamily="18" charset="0"/>
                <a:ea typeface="Times New Roman" panose="02020603050405020304" pitchFamily="18" charset="0"/>
              </a:rPr>
              <a:t>w jakiej postaci</a:t>
            </a:r>
            <a:r>
              <a:rPr lang="pl-PL" sz="2400" dirty="0">
                <a:solidFill>
                  <a:prstClr val="black"/>
                </a:solidFill>
                <a:latin typeface="Times New Roman" panose="02020603050405020304" pitchFamily="18" charset="0"/>
                <a:ea typeface="Times New Roman" panose="02020603050405020304" pitchFamily="18" charset="0"/>
              </a:rPr>
              <a:t> występuje pierwiastek w środowisku lub w organizmie żywym? </a:t>
            </a:r>
          </a:p>
        </p:txBody>
      </p:sp>
    </p:spTree>
    <p:extLst>
      <p:ext uri="{BB962C8B-B14F-4D97-AF65-F5344CB8AC3E}">
        <p14:creationId xmlns:p14="http://schemas.microsoft.com/office/powerpoint/2010/main" val="2516413845"/>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2472</TotalTime>
  <Words>3069</Words>
  <Application>Microsoft Office PowerPoint</Application>
  <PresentationFormat>Pokaz na ekranie (4:3)</PresentationFormat>
  <Paragraphs>241</Paragraphs>
  <Slides>36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36</vt:i4>
      </vt:variant>
    </vt:vector>
  </HeadingPairs>
  <TitlesOfParts>
    <vt:vector size="42" baseType="lpstr">
      <vt:lpstr>Arial</vt:lpstr>
      <vt:lpstr>Bernard MT Condensed</vt:lpstr>
      <vt:lpstr>Calibri</vt:lpstr>
      <vt:lpstr>Calibri Light</vt:lpstr>
      <vt:lpstr>Times New Roman</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User</dc:creator>
  <cp:lastModifiedBy>Elżbieta Brzezińska</cp:lastModifiedBy>
  <cp:revision>126</cp:revision>
  <dcterms:created xsi:type="dcterms:W3CDTF">2015-03-20T13:03:57Z</dcterms:created>
  <dcterms:modified xsi:type="dcterms:W3CDTF">2020-04-24T10:42:55Z</dcterms:modified>
</cp:coreProperties>
</file>